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2A9747-E7C6-467A-8F0B-EE6289F4396C}" v="2" dt="2023-08-26T21:00:05.0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microsoft.com/office/2016/11/relationships/changesInfo" Target="changesInfos/changesInfo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jun Singh" userId="5c31bab5c13cf336" providerId="LiveId" clId="{802A9747-E7C6-467A-8F0B-EE6289F4396C}"/>
    <pc:docChg chg="modSld">
      <pc:chgData name="Arjun Singh" userId="5c31bab5c13cf336" providerId="LiveId" clId="{802A9747-E7C6-467A-8F0B-EE6289F4396C}" dt="2023-08-26T20:59:00.137" v="0"/>
      <pc:docMkLst>
        <pc:docMk/>
      </pc:docMkLst>
      <pc:sldChg chg="addSp">
        <pc:chgData name="Arjun Singh" userId="5c31bab5c13cf336" providerId="LiveId" clId="{802A9747-E7C6-467A-8F0B-EE6289F4396C}" dt="2023-08-26T20:59:00.137" v="0"/>
        <pc:sldMkLst>
          <pc:docMk/>
          <pc:sldMk cId="0" sldId="256"/>
        </pc:sldMkLst>
        <pc:inkChg chg="add">
          <ac:chgData name="Arjun Singh" userId="5c31bab5c13cf336" providerId="LiveId" clId="{802A9747-E7C6-467A-8F0B-EE6289F4396C}" dt="2023-08-26T20:59:00.137" v="0"/>
          <ac:inkMkLst>
            <pc:docMk/>
            <pc:sldMk cId="0" sldId="256"/>
            <ac:inkMk id="6" creationId="{C687C218-01F4-CD7A-1A82-68357E489ECE}"/>
          </ac:inkMkLst>
        </pc:inkChg>
      </pc:sldChg>
      <pc:sldChg chg="addSp">
        <pc:chgData name="Arjun Singh" userId="5c31bab5c13cf336" providerId="LiveId" clId="{802A9747-E7C6-467A-8F0B-EE6289F4396C}" dt="2023-08-26T20:59:00.137" v="0"/>
        <pc:sldMkLst>
          <pc:docMk/>
          <pc:sldMk cId="0" sldId="258"/>
        </pc:sldMkLst>
        <pc:inkChg chg="add">
          <ac:chgData name="Arjun Singh" userId="5c31bab5c13cf336" providerId="LiveId" clId="{802A9747-E7C6-467A-8F0B-EE6289F4396C}" dt="2023-08-26T20:59:00.137" v="0"/>
          <ac:inkMkLst>
            <pc:docMk/>
            <pc:sldMk cId="0" sldId="258"/>
            <ac:inkMk id="5" creationId="{B60AA006-49D7-89F1-59CC-D380F2003C29}"/>
          </ac:inkMkLst>
        </pc:inkChg>
      </pc:sldChg>
      <pc:sldChg chg="addSp">
        <pc:chgData name="Arjun Singh" userId="5c31bab5c13cf336" providerId="LiveId" clId="{802A9747-E7C6-467A-8F0B-EE6289F4396C}" dt="2023-08-26T20:59:00.137" v="0"/>
        <pc:sldMkLst>
          <pc:docMk/>
          <pc:sldMk cId="0" sldId="260"/>
        </pc:sldMkLst>
        <pc:inkChg chg="add">
          <ac:chgData name="Arjun Singh" userId="5c31bab5c13cf336" providerId="LiveId" clId="{802A9747-E7C6-467A-8F0B-EE6289F4396C}" dt="2023-08-26T20:59:00.137" v="0"/>
          <ac:inkMkLst>
            <pc:docMk/>
            <pc:sldMk cId="0" sldId="260"/>
            <ac:inkMk id="5" creationId="{AC2ADBFD-446D-9E69-8E1D-8E549F3068FA}"/>
          </ac:inkMkLst>
        </pc:ink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8-26T20:14:37.70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36560">
    <iact:property name="dataType"/>
    <iact:actionData xml:id="d0">
      <inkml:trace xmlns:inkml="http://www.w3.org/2003/InkML" xml:id="stk0" contextRef="#ctx0" brushRef="#br0">21055 10071 0,'152'25'2,"153"77"11,-52-1-11,77 1 34,1065 228-34,-1090-305-1,532 127 44,-583-126-44,-178-26 30,127 50-29,50-24 44,77-1-45,-127 0 46,-127-25-44,-50 0-2,151 0 43,-126 0-43,25 26 61,-51-26-61,1 0 93</inkml:trace>
    </iact:actionData>
  </iact:action>
  <iact:action type="add" startTime="58565">
    <iact:property name="dataType"/>
    <iact:actionData xml:id="d1">
      <inkml:trace xmlns:inkml="http://www.w3.org/2003/InkML" xml:id="stk1" contextRef="#ctx0" brushRef="#br1">20472 12557 0,'126'0'0,"103"0"16,-26 0-13,-127 25-2,76 1 18,-101-26-17,25 0-2,76 0 47,26 25-45,-128-25 0,-24 0 25,24 0-25,27 0 60,75 0-60,-101 0 26,25 0-25,-51 0 0,26 0 24,25-25-25,-51 25 27,1 0-25,50-26 39,-51 26-40,0 0 26,77-25-26,-51 25 0,25 0 33,-51 0-32,0 0-1,26 0 28,-25 0-26,-1 0-5,0 0 6,51 0 40,-25-25-43,25 25 36,-50 0-36,-1-26 26,0 26 36,1 0-63,151 0 324,331 51-325,-382-51 42,-49 25-41,126 1 43,-51-26-42,304 25 39,-380 0-37,-25-25-3,76 26 30,25-26-29,-50 0 26,-1 0-26,-25 0 1,-25 0 13,51 0-16,-52 0 31,-24-26-28,-1 26-1,26-25 39,-26 25-40,26 0 32,-26 0-30,1 0-2,100 25 33,-100 1-31,25-1-2,-1 77 31,102 151-31,-152-227 28,457-1 196,279 0-166,-356 1-56,-354-26 8,24 0 36,179 0-46,-102-26 59,-26-24-57,-25 50 24,-76-26-23,26 26 33,-1 0-35,-25-25 91,25 0-93,1-1 11,24-50-9,-50 0 8,26 0-9,-1-51 46,-25 102 20,25-254-66,-25 228 19,0 0-18,0 26 108,0-1-80,-202-126 125,151 127-154,-76 0 39,-355-26-39,457 51 15,-52 0-15,1 0-1,26 0 41,-128 0-40,153 0 60,-1 0-60,1 0 42,-77 0-39,77 0 38,-51 0-37,25 0-4,-76 0 19,102 25-18,-76-25-2,-204 76 61,128 51-59,151-102 42,-202 204-41,177-204-2,-25 102 24,-51-51-24,-25 25 43,-152 77-43,227-102 27,-49-25-27,50-26 9,25 1 18,25-1-27,-75-25 49,25 51-49,50-51 20,-75 25-20,0 0 33,-1-25-33,26 0 31,-76 0-31,126 0 28,-24 0-26,24 0 1,1 0-1,0 0 31,-1 0-32,1 0 18,-1 0 8,1 0-27,-51 0 31,25 0-31,0 0 43,-25 0-16,26 0-27,24 0 27,1 0-27,-254 51 484,-26 25-485,179 0 12,50-76-11,-26 0 8,77 0-9,-102 51 31,25-26-30,1 1 24,50-26 16,-177 51-39,177-51 0,26 0 15,-51 0-17,0 0 29,25 50 63,25-50-28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8-26T20:14:37.70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3963">
    <iact:property name="dataType"/>
    <iact:actionData xml:id="d0">
      <inkml:trace xmlns:inkml="http://www.w3.org/2003/InkML" xml:id="stk0" contextRef="#ctx0" brushRef="#br0">6874 1726 0,'279'76'1,"102"76"2,50 76 25,1116 457-26,-1267-583 28,734 227-24,-811-303-6,-25 50 6,-102-76 2,25 0 20,102 0-24,-152 0-1,25 0 3,51 25 28,254 51-32,-305-76 5,0 26 4,-51-26-9,178 25 56,-152-25-55,0 0 0</inkml:trace>
    </iact:actionData>
  </iact:action>
  <iact:action type="add" startTime="36443">
    <iact:property name="dataType"/>
    <iact:actionData xml:id="d1">
      <inkml:trace xmlns:inkml="http://www.w3.org/2003/InkML" xml:id="stk1" contextRef="#ctx0" brushRef="#br1">4616 13191 0,'153'0'187,"100"76"-183,-151-25-2,75 0 39,635 228-39,-457-178 44,-304-75-43,-26-26 27,51 0-27,-25 25 0,76-25 32,-102 0-33,1 0 50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8-26T20:14:37.7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8344">
    <iact:property name="dataType"/>
    <iact:actionData xml:id="d0">
      <inkml:trace xmlns:inkml="http://www.w3.org/2003/InkML" xml:id="stk0" contextRef="#ctx0" brushRef="#br0">4236 7991 0,'101'0'0,"102"0"21,0 0-19,-152 0 30,177-51-30,-202 51 19,126-25-19,25 25 26,-75 0-26,25 0 23,126 0-23,-202-25 14,25 25-13,102-26 28,-153 26-19,26 0-10,-26 0 28,51 0-27,153 0 59,75 102-54,-253-77-1,-26-25 1,1 0 138,-1 0-110,203 0 243,-75 0-274,-77 0-5,50 0 23,-75 25-19,-25-25-4,100 26 34,-49-26-32,176 0 27,-126 0-25,-51 0-2,152 25 31,1 0-31,-178-25 27,25 26-28,-51-26 30,0 0-29,1 0 17,-1 0 72,0 0-12,77 0 206,202-26-282,-253 26 1,0 0 37,228 0-38,-178 0 43,77 0-44,-153 0 28,26 0-26,0-25-1,-26 25 13,26 0-14,0 0 29,-1 0-28,1 0 33,152 0-34,-101 0 17,-52 0-16,-24 0 24,24 0-25,26 0 30,-50 25-30,25-25 28,-26 0-27,-25 26 0,51-26 32,25 0-31,-51 0-3,26 0 15,0 0-15,177 0 30,-177 0-29,-1 0 28,-24 0-27,-1 0-1,1 0 35,50 0-33,-51 0-1,0 0 12,26 51 15,-26-51-28,1 25 55,-1-25-54,1 0 43,24 0-44,1 0 74,0 0-29,101 0-43,-127-25-1,1 25 22,-1-26 103,0 1-65,1 25-21,-26-26-40,25 26 18,1-25-16,-26 0 77,-51-1 63,25 1-113,1 25-30,-51-51 39,-25 51-39,50 0 50,-51-25-19,77 25-30,0 0 39,-52 0-39,27 0 33,-26 0 70,0-25-103,50 25 28,-25 0-26,-25-26 57,0 26-59,51 0 59,-77 0-58,26 0 42,-25 0-41,75 0 55,-50 0-56,51 0 0,-26 0 39,0 0-39,26 0 1,0 0 31,25 26-31,-26-26-1,-24 0 37,-1 0-37,26 0 48,-26 0-47,25 0-3,1 0 26,0 0-22,-1 0-2,-24 0 10,-1 0 24,-25 0 6,-26 0-12,52 0 2,-27 0 0,27 0 9,24 0-40,1 0 60,-77 25-60,77-25 59,-26 25-59,26-25 27,0 0-25,-26 0 88,26 0-89,-1 0 88,26-127-28,0 77-59,-25 50 81,-330 0 58,253 0-140,-50 0-2,-76 0 28,152 0-26,-1 0 21,27 0-21,-26 25 26,25-25-27,25 0 22,-50 0-22,51 0 20,-26 0-20,26 0 10,0 0-9,-1 0-1,1 0 34,-77 0-34,26 0 34,51 0-8,-51 0-22,50 0 19,1 0-22,0 0 25,-26 0-27,-25 0 62,25 0-59,26 0-1,-1 0 37,-50 0-37,51 0 9,-1 0-8,1 0-1,0 0 39,-127 0-40,-1 0 59,52 0-59,25 0 43,0 25-42,0-25 58,25 0-58,51 26 26,-51-26-26,26 0 42,-77 0-43,-50 0 44,51 0-44,50 0 20,25 0-20,1 0 35,0 0-35,-1 0 37,-24-51-7,50-101-29,50-152 10,1 101-10,-26 126-1,-126 77 210,-102 0-211,-101 0 31,202 0-29,51 0 36,-101 26-37,-51-26 33,178 0-33,-26 0 38,26 0-4,-102 0 23,76 0-56,0 0 106,1 0-106,24 0 0,26 25 22,-50 26-20,50-26 39,-26 77-39,1-102-5,25 25 10,-26 1-8,1 75 44,-26 0-43,51-75 26,0-1 49,0 26-77,-25 25 31,25 0 15,0-51-44,0 26 54,0-25-55,-25-1 32,25 26-31,0-26 36,-26-25-35,26 25-3,0 1 48,-50-26-27,50 25 211,-26-25-138,1 0-92,-1 25 72,1-25-72,0 0 43,-26 0 1,0 0-44,0 0 35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5699" y="419480"/>
            <a:ext cx="11620601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05968" y="1168908"/>
            <a:ext cx="5034280" cy="4681855"/>
          </a:xfrm>
          <a:custGeom>
            <a:avLst/>
            <a:gdLst/>
            <a:ahLst/>
            <a:cxnLst/>
            <a:rect l="l" t="t" r="r" b="b"/>
            <a:pathLst>
              <a:path w="5034280" h="4681855">
                <a:moveTo>
                  <a:pt x="2516886" y="0"/>
                </a:moveTo>
                <a:lnTo>
                  <a:pt x="0" y="4681728"/>
                </a:lnTo>
                <a:lnTo>
                  <a:pt x="5033772" y="4681728"/>
                </a:lnTo>
                <a:lnTo>
                  <a:pt x="251688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5968" y="1168908"/>
            <a:ext cx="5034280" cy="4681855"/>
          </a:xfrm>
          <a:custGeom>
            <a:avLst/>
            <a:gdLst/>
            <a:ahLst/>
            <a:cxnLst/>
            <a:rect l="l" t="t" r="r" b="b"/>
            <a:pathLst>
              <a:path w="5034280" h="4681855">
                <a:moveTo>
                  <a:pt x="0" y="4681728"/>
                </a:moveTo>
                <a:lnTo>
                  <a:pt x="2516886" y="0"/>
                </a:lnTo>
                <a:lnTo>
                  <a:pt x="5033772" y="4681728"/>
                </a:lnTo>
                <a:lnTo>
                  <a:pt x="0" y="4681728"/>
                </a:lnTo>
                <a:close/>
              </a:path>
            </a:pathLst>
          </a:custGeom>
          <a:ln w="1219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83969" y="2908553"/>
            <a:ext cx="3480435" cy="1432560"/>
          </a:xfrm>
          <a:custGeom>
            <a:avLst/>
            <a:gdLst/>
            <a:ahLst/>
            <a:cxnLst/>
            <a:rect l="l" t="t" r="r" b="b"/>
            <a:pathLst>
              <a:path w="3480435" h="1432560">
                <a:moveTo>
                  <a:pt x="841248" y="0"/>
                </a:moveTo>
                <a:lnTo>
                  <a:pt x="2670429" y="0"/>
                </a:lnTo>
              </a:path>
              <a:path w="3480435" h="1432560">
                <a:moveTo>
                  <a:pt x="0" y="1424940"/>
                </a:moveTo>
                <a:lnTo>
                  <a:pt x="3480180" y="1432560"/>
                </a:lnTo>
              </a:path>
            </a:pathLst>
          </a:custGeom>
          <a:ln w="38100">
            <a:solidFill>
              <a:srgbClr val="A9D1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01770" y="2696972"/>
            <a:ext cx="418845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8866" y="2162429"/>
            <a:ext cx="10924540" cy="3592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62536" y="6464985"/>
            <a:ext cx="3225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1/relationships/inkAction" Target="../ink/inkAction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jp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hyperlink" Target="https://doublehorn.com/saas-paas-and-iaas-understanding/" TargetMode="External"/><Relationship Id="rId3" Type="http://schemas.openxmlformats.org/officeDocument/2006/relationships/hyperlink" Target="https://searchcompliance.techtarget.com/definition/cloud-computing-security" TargetMode="External"/><Relationship Id="rId7" Type="http://schemas.openxmlformats.org/officeDocument/2006/relationships/hyperlink" Target="https://aws.amazon.com/security/introduction-to-cloud-security/" TargetMode="External"/><Relationship Id="rId2" Type="http://schemas.openxmlformats.org/officeDocument/2006/relationships/hyperlink" Target="https://searchstorage.techtarget.com/definition/cloud-stor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hatiscloud.com/cloud_deployment_models/index" TargetMode="External"/><Relationship Id="rId5" Type="http://schemas.openxmlformats.org/officeDocument/2006/relationships/hyperlink" Target="https://cloudcomputing521.wordpress.com/2017/05/01/history-of-cloud-computing/" TargetMode="External"/><Relationship Id="rId4" Type="http://schemas.openxmlformats.org/officeDocument/2006/relationships/hyperlink" Target="https://aws.amazon.com/what-is-cloud-computing/" TargetMode="External"/><Relationship Id="rId9" Type="http://schemas.openxmlformats.org/officeDocument/2006/relationships/hyperlink" Target="https://statetechmagazine.com/article/2014/03/infrastructure-service-5-important-benefits" TargetMode="Externa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4jHIMhijNA" TargetMode="External"/><Relationship Id="rId3" Type="http://schemas.openxmlformats.org/officeDocument/2006/relationships/hyperlink" Target="https://www.youtube.com/watch?v=L-cC-JjYos0" TargetMode="External"/><Relationship Id="rId7" Type="http://schemas.openxmlformats.org/officeDocument/2006/relationships/hyperlink" Target="https://www.youtube.com/watch?v=zqABiwIjqPU" TargetMode="External"/><Relationship Id="rId2" Type="http://schemas.openxmlformats.org/officeDocument/2006/relationships/hyperlink" Target="https://www.youtube.com/watch?v=c5q6qwp_m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k5y--YQnOw" TargetMode="External"/><Relationship Id="rId5" Type="http://schemas.openxmlformats.org/officeDocument/2006/relationships/hyperlink" Target="https://www.youtube.com/watch?v=vw1ip87CLVU" TargetMode="External"/><Relationship Id="rId10" Type="http://schemas.openxmlformats.org/officeDocument/2006/relationships/hyperlink" Target="https://www.youtube.com/watch?v=OCuHYef5Tzk" TargetMode="External"/><Relationship Id="rId4" Type="http://schemas.openxmlformats.org/officeDocument/2006/relationships/hyperlink" Target="https://www.youtube.com/watch?v=QJncFirhjPg" TargetMode="External"/><Relationship Id="rId9" Type="http://schemas.openxmlformats.org/officeDocument/2006/relationships/hyperlink" Target="https://www.youtube.com/watch?v=whx01vzmlns" TargetMode="Externa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rtonaudio.com/Ficheiros/111840873X_Cloud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inkAction" Target="../ink/inkAction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inkAction" Target="../ink/inkAction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8688" y="2276855"/>
            <a:ext cx="5796915" cy="0"/>
          </a:xfrm>
          <a:custGeom>
            <a:avLst/>
            <a:gdLst/>
            <a:ahLst/>
            <a:cxnLst/>
            <a:rect l="l" t="t" r="r" b="b"/>
            <a:pathLst>
              <a:path w="5796915">
                <a:moveTo>
                  <a:pt x="0" y="0"/>
                </a:moveTo>
                <a:lnTo>
                  <a:pt x="5796915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1791" y="512063"/>
            <a:ext cx="3419856" cy="14630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Cloud</a:t>
            </a:r>
            <a:r>
              <a:rPr spc="-25" dirty="0"/>
              <a:t> </a:t>
            </a:r>
            <a:r>
              <a:rPr spc="-50" dirty="0"/>
              <a:t>Web</a:t>
            </a:r>
            <a:r>
              <a:rPr spc="-25" dirty="0"/>
              <a:t> </a:t>
            </a:r>
            <a:r>
              <a:rPr spc="-5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22729" y="3547364"/>
            <a:ext cx="8543925" cy="1120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44805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Module: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01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87C218-01F4-CD7A-1A82-68357E489E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69920" y="3625560"/>
              <a:ext cx="3022920" cy="1278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87C218-01F4-CD7A-1A82-68357E489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4080" y="3616200"/>
                <a:ext cx="3054240" cy="135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61"/>
    </mc:Choice>
    <mc:Fallback>
      <p:transition spd="slow" advTm="67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210" x="3213100" y="6235700"/>
          <p14:tracePt t="31962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" y="3357371"/>
            <a:ext cx="3663696" cy="24414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46602" y="4501133"/>
            <a:ext cx="2921635" cy="113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VS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latin typeface="Times New Roman"/>
                <a:cs typeface="Times New Roman"/>
              </a:rPr>
              <a:t>Own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car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4347" y="3459479"/>
            <a:ext cx="4997196" cy="24978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5699" y="419480"/>
            <a:ext cx="11110595" cy="221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372110" marR="5080">
              <a:lnSpc>
                <a:spcPct val="100000"/>
              </a:lnSpc>
            </a:pPr>
            <a:r>
              <a:rPr sz="2400" spc="-90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understand why cloud </a:t>
            </a:r>
            <a:r>
              <a:rPr sz="2400" spc="-5" dirty="0">
                <a:latin typeface="Times New Roman"/>
                <a:cs typeface="Times New Roman"/>
              </a:rPr>
              <a:t>computing is </a:t>
            </a:r>
            <a:r>
              <a:rPr sz="2400" dirty="0">
                <a:latin typeface="Times New Roman"/>
                <a:cs typeface="Times New Roman"/>
              </a:rPr>
              <a:t>needed, consider this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an </a:t>
            </a:r>
            <a:r>
              <a:rPr sz="2400" spc="-5" dirty="0">
                <a:latin typeface="Times New Roman"/>
                <a:cs typeface="Times New Roman"/>
              </a:rPr>
              <a:t>example; we </a:t>
            </a:r>
            <a:r>
              <a:rPr sz="2400" dirty="0">
                <a:latin typeface="Times New Roman"/>
                <a:cs typeface="Times New Roman"/>
              </a:rPr>
              <a:t>all have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Uber or </a:t>
            </a:r>
            <a:r>
              <a:rPr sz="2400" spc="-10" dirty="0">
                <a:latin typeface="Times New Roman"/>
                <a:cs typeface="Times New Roman"/>
              </a:rPr>
              <a:t>Ola</a:t>
            </a:r>
            <a:r>
              <a:rPr sz="2400" dirty="0">
                <a:latin typeface="Times New Roman"/>
                <a:cs typeface="Times New Roman"/>
              </a:rPr>
              <a:t> services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once.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What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advantage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buying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car?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298555" cy="472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Salesforce.com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Services</a:t>
            </a:r>
            <a:endParaRPr sz="28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spcBef>
                <a:spcPts val="2435"/>
              </a:spcBef>
              <a:buAutoNum type="arabicPeriod" startAt="5"/>
              <a:tabLst>
                <a:tab pos="469900" algn="l"/>
                <a:tab pos="470534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Commerce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commerce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integrated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commerce,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sale,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order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5"/>
            </a:pPr>
            <a:endParaRPr sz="205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5"/>
              <a:tabLst>
                <a:tab pos="469900" algn="l"/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Analytics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intelligence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instantly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important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answers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start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data-driven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decisions.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7"/>
              <a:tabLst>
                <a:tab pos="469900" algn="l"/>
                <a:tab pos="470534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Salesforce</a:t>
            </a:r>
            <a:r>
              <a:rPr sz="2000" b="1" spc="-1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App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collection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quickly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Salesforce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37465" indent="-457834">
              <a:lnSpc>
                <a:spcPct val="100000"/>
              </a:lnSpc>
              <a:buAutoNum type="arabicPeriod" startAt="8"/>
              <a:tabLst>
                <a:tab pos="469900" algn="l"/>
                <a:tab pos="470534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Salesforce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IoT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4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Salesforce.com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harnesses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things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(IoT)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turns data generated by </a:t>
            </a:r>
            <a:r>
              <a:rPr sz="2000" spc="-5" dirty="0">
                <a:latin typeface="Times New Roman"/>
                <a:cs typeface="Times New Roman"/>
              </a:rPr>
              <a:t>customers, </a:t>
            </a:r>
            <a:r>
              <a:rPr sz="2000" dirty="0">
                <a:latin typeface="Times New Roman"/>
                <a:cs typeface="Times New Roman"/>
              </a:rPr>
              <a:t>devices, partners, and sensors into meaningful action. It allows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 to process </a:t>
            </a:r>
            <a:r>
              <a:rPr sz="2000" spc="-5" dirty="0">
                <a:latin typeface="Times New Roman"/>
                <a:cs typeface="Times New Roman"/>
              </a:rPr>
              <a:t>massive </a:t>
            </a:r>
            <a:r>
              <a:rPr sz="2000" dirty="0">
                <a:latin typeface="Times New Roman"/>
                <a:cs typeface="Times New Roman"/>
              </a:rPr>
              <a:t>quantities of data, build rules with intuitive tools, and engage with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4388" y="1220724"/>
            <a:ext cx="591311" cy="5928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0091" y="3025139"/>
            <a:ext cx="981456" cy="6065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20043" y="3517391"/>
            <a:ext cx="914400" cy="914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76588" y="5478779"/>
            <a:ext cx="2112263" cy="12192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186160" cy="472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Salesforce.com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Services</a:t>
            </a:r>
            <a:endParaRPr sz="2800">
              <a:latin typeface="Times New Roman"/>
              <a:cs typeface="Times New Roman"/>
            </a:endParaRPr>
          </a:p>
          <a:p>
            <a:pPr marL="469900" marR="364490" indent="-457834">
              <a:lnSpc>
                <a:spcPct val="100000"/>
              </a:lnSpc>
              <a:spcBef>
                <a:spcPts val="2435"/>
              </a:spcBef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9.	</a:t>
            </a:r>
            <a:r>
              <a:rPr sz="2000" b="1" spc="-5" dirty="0">
                <a:latin typeface="Times New Roman"/>
                <a:cs typeface="Times New Roman"/>
              </a:rPr>
              <a:t>Salesforce </a:t>
            </a:r>
            <a:r>
              <a:rPr sz="2000" b="1" dirty="0">
                <a:latin typeface="Times New Roman"/>
                <a:cs typeface="Times New Roman"/>
              </a:rPr>
              <a:t>Financial Services Cloud </a:t>
            </a:r>
            <a:r>
              <a:rPr sz="2000" dirty="0">
                <a:latin typeface="Times New Roman"/>
                <a:cs typeface="Times New Roman"/>
              </a:rPr>
              <a:t>helps deliver experiences that drive </a:t>
            </a:r>
            <a:r>
              <a:rPr sz="2000" spc="-5" dirty="0">
                <a:latin typeface="Times New Roman"/>
                <a:cs typeface="Times New Roman"/>
              </a:rPr>
              <a:t>client loyalty </a:t>
            </a:r>
            <a:r>
              <a:rPr sz="2000" dirty="0">
                <a:latin typeface="Times New Roman"/>
                <a:cs typeface="Times New Roman"/>
              </a:rPr>
              <a:t>through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personalized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visibility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existing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household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opportunities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ability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track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referrals, </a:t>
            </a:r>
            <a:r>
              <a:rPr sz="2000" dirty="0">
                <a:latin typeface="Times New Roman"/>
                <a:cs typeface="Times New Roman"/>
              </a:rPr>
              <a:t>allows instant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all client </a:t>
            </a:r>
            <a:r>
              <a:rPr sz="2000" dirty="0">
                <a:latin typeface="Times New Roman"/>
                <a:cs typeface="Times New Roman"/>
              </a:rPr>
              <a:t>data in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central location, and addresses regulatory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compliance.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buAutoNum type="arabicPeriod" startAt="9"/>
              <a:tabLst>
                <a:tab pos="469900" algn="l"/>
                <a:tab pos="470534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Salesforce </a:t>
            </a:r>
            <a:r>
              <a:rPr sz="2000" b="1" dirty="0">
                <a:latin typeface="Times New Roman"/>
                <a:cs typeface="Times New Roman"/>
              </a:rPr>
              <a:t>Health Cloud </a:t>
            </a:r>
            <a:r>
              <a:rPr sz="2000" dirty="0">
                <a:latin typeface="Times New Roman"/>
                <a:cs typeface="Times New Roman"/>
              </a:rPr>
              <a:t>is a health IT </a:t>
            </a:r>
            <a:r>
              <a:rPr sz="2000" spc="-5" dirty="0">
                <a:latin typeface="Times New Roman"/>
                <a:cs typeface="Times New Roman"/>
              </a:rPr>
              <a:t>CRM </a:t>
            </a:r>
            <a:r>
              <a:rPr sz="2000" dirty="0">
                <a:latin typeface="Times New Roman"/>
                <a:cs typeface="Times New Roman"/>
              </a:rPr>
              <a:t>system that incorporates record </a:t>
            </a:r>
            <a:r>
              <a:rPr sz="2000" spc="-5" dirty="0">
                <a:latin typeface="Times New Roman"/>
                <a:cs typeface="Times New Roman"/>
              </a:rPr>
              <a:t>management </a:t>
            </a:r>
            <a:r>
              <a:rPr sz="2000" dirty="0">
                <a:latin typeface="Times New Roman"/>
                <a:cs typeface="Times New Roman"/>
              </a:rPr>
              <a:t>services with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doctor–patient </a:t>
            </a:r>
            <a:r>
              <a:rPr sz="2000" dirty="0">
                <a:latin typeface="Times New Roman"/>
                <a:cs typeface="Times New Roman"/>
              </a:rPr>
              <a:t>relationship. Health cloud creates an individual profile from each </a:t>
            </a:r>
            <a:r>
              <a:rPr sz="2000" spc="-10" dirty="0">
                <a:latin typeface="Times New Roman"/>
                <a:cs typeface="Times New Roman"/>
              </a:rPr>
              <a:t>member </a:t>
            </a:r>
            <a:r>
              <a:rPr sz="2000" dirty="0">
                <a:latin typeface="Times New Roman"/>
                <a:cs typeface="Times New Roman"/>
              </a:rPr>
              <a:t>including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demographics, communications </a:t>
            </a:r>
            <a:r>
              <a:rPr sz="2000" dirty="0">
                <a:latin typeface="Times New Roman"/>
                <a:cs typeface="Times New Roman"/>
              </a:rPr>
              <a:t>and any other pertinent </a:t>
            </a:r>
            <a:r>
              <a:rPr sz="2000" spc="-5" dirty="0">
                <a:latin typeface="Times New Roman"/>
                <a:cs typeface="Times New Roman"/>
              </a:rPr>
              <a:t>information, all in </a:t>
            </a:r>
            <a:r>
              <a:rPr sz="2000" dirty="0">
                <a:latin typeface="Times New Roman"/>
                <a:cs typeface="Times New Roman"/>
              </a:rPr>
              <a:t>one location. It allows patients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track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toward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health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goals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9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 startAt="9"/>
            </a:pPr>
            <a:endParaRPr sz="195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9"/>
              <a:tabLst>
                <a:tab pos="469900" algn="l"/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Chatter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enterprise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social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Salesforce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drive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productivity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connecting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wherever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5607" y="1143000"/>
            <a:ext cx="1674876" cy="670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6071" y="4181855"/>
            <a:ext cx="993648" cy="949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4100" y="5503164"/>
            <a:ext cx="1571244" cy="12176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102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699" y="1009268"/>
            <a:ext cx="11312525" cy="472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Salesforce.com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Sales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Sales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(SaaS)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excels 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sales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tracking,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measuring,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organising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effective.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352425">
              <a:lnSpc>
                <a:spcPct val="100000"/>
              </a:lnSpc>
            </a:pPr>
            <a:r>
              <a:rPr sz="2000" b="1" spc="-35" dirty="0">
                <a:latin typeface="Times New Roman"/>
                <a:cs typeface="Times New Roman"/>
              </a:rPr>
              <a:t>Web </a:t>
            </a:r>
            <a:r>
              <a:rPr sz="2000" b="1" dirty="0">
                <a:latin typeface="Times New Roman"/>
                <a:cs typeface="Times New Roman"/>
              </a:rPr>
              <a:t>CRM Pays For Itself </a:t>
            </a:r>
            <a:r>
              <a:rPr sz="2000" b="1" spc="-10" dirty="0">
                <a:latin typeface="Times New Roman"/>
                <a:cs typeface="Times New Roman"/>
              </a:rPr>
              <a:t>More </a:t>
            </a:r>
            <a:r>
              <a:rPr sz="2000" b="1" dirty="0">
                <a:latin typeface="Times New Roman"/>
                <a:cs typeface="Times New Roman"/>
              </a:rPr>
              <a:t>Quickly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spc="-5" dirty="0">
                <a:latin typeface="Times New Roman"/>
                <a:cs typeface="Times New Roman"/>
              </a:rPr>
              <a:t>Removing </a:t>
            </a:r>
            <a:r>
              <a:rPr sz="2000" dirty="0">
                <a:latin typeface="Times New Roman"/>
                <a:cs typeface="Times New Roman"/>
              </a:rPr>
              <a:t>the need for a </a:t>
            </a:r>
            <a:r>
              <a:rPr sz="2000" spc="5" dirty="0">
                <a:latin typeface="Times New Roman"/>
                <a:cs typeface="Times New Roman"/>
              </a:rPr>
              <a:t>huge </a:t>
            </a:r>
            <a:r>
              <a:rPr sz="2000" dirty="0">
                <a:latin typeface="Times New Roman"/>
                <a:cs typeface="Times New Roman"/>
              </a:rPr>
              <a:t>capital </a:t>
            </a:r>
            <a:r>
              <a:rPr sz="2000" spc="-5" dirty="0">
                <a:latin typeface="Times New Roman"/>
                <a:cs typeface="Times New Roman"/>
              </a:rPr>
              <a:t>investment </a:t>
            </a:r>
            <a:r>
              <a:rPr sz="2000" dirty="0">
                <a:latin typeface="Times New Roman"/>
                <a:cs typeface="Times New Roman"/>
              </a:rPr>
              <a:t>on IT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technical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maintenance </a:t>
            </a:r>
            <a:r>
              <a:rPr sz="2000" spc="-10" dirty="0">
                <a:latin typeface="Times New Roman"/>
                <a:cs typeface="Times New Roman"/>
              </a:rPr>
              <a:t>staff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streamlining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existing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PaaS.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offers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return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investment.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Web-based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CRM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Will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Transform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Business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Faster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CRM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implementations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take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weeks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months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instead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12-month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average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client/server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CRM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Hosted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CRM is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more</a:t>
            </a:r>
            <a:r>
              <a:rPr sz="2000" b="1" dirty="0">
                <a:latin typeface="Times New Roman"/>
                <a:cs typeface="Times New Roman"/>
              </a:rPr>
              <a:t> User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Friendly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Salesforce's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simple-to-use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appeals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non-technical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On-Demand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CRM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Provides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Unlimited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Scalability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Salesforce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multi-tenant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approach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instance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cheaper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implement.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699" y="6012281"/>
            <a:ext cx="1125410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latin typeface="Times New Roman"/>
                <a:cs typeface="Times New Roman"/>
              </a:rPr>
              <a:t>Web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CRM</a:t>
            </a:r>
            <a:r>
              <a:rPr sz="2000" b="1" spc="-5" dirty="0">
                <a:latin typeface="Times New Roman"/>
                <a:cs typeface="Times New Roman"/>
              </a:rPr>
              <a:t> Features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Painless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Upgrades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instantaneous,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latest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always.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1735" y="1790700"/>
            <a:ext cx="662940" cy="6629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3016" y="5474208"/>
            <a:ext cx="946403" cy="6233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09504" y="3866388"/>
            <a:ext cx="790955" cy="534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2311" y="3015995"/>
            <a:ext cx="1533144" cy="6614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02140" y="868680"/>
            <a:ext cx="1981200" cy="6614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2167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Evaluating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9219" y="1630679"/>
            <a:ext cx="8782812" cy="49408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103</a:t>
            </a:fld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109960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Evaluating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SaaS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 </a:t>
            </a:r>
            <a:r>
              <a:rPr sz="2400" b="1" spc="-5" dirty="0">
                <a:latin typeface="Times New Roman"/>
                <a:cs typeface="Times New Roman"/>
              </a:rPr>
              <a:t>User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Unlike your </a:t>
            </a:r>
            <a:r>
              <a:rPr sz="2000" spc="-5" dirty="0">
                <a:latin typeface="Times New Roman"/>
                <a:cs typeface="Times New Roman"/>
              </a:rPr>
              <a:t>relationship </a:t>
            </a:r>
            <a:r>
              <a:rPr sz="2000" dirty="0">
                <a:latin typeface="Times New Roman"/>
                <a:cs typeface="Times New Roman"/>
              </a:rPr>
              <a:t>with a software vendor </a:t>
            </a:r>
            <a:r>
              <a:rPr sz="2000" spc="5" dirty="0">
                <a:latin typeface="Times New Roman"/>
                <a:cs typeface="Times New Roman"/>
              </a:rPr>
              <a:t>who </a:t>
            </a:r>
            <a:r>
              <a:rPr sz="2000" dirty="0">
                <a:latin typeface="Times New Roman"/>
                <a:cs typeface="Times New Roman"/>
              </a:rPr>
              <a:t>provides you </a:t>
            </a:r>
            <a:r>
              <a:rPr sz="2000" spc="-5" dirty="0">
                <a:latin typeface="Times New Roman"/>
                <a:cs typeface="Times New Roman"/>
              </a:rPr>
              <a:t>with on-premises </a:t>
            </a:r>
            <a:r>
              <a:rPr sz="2000" dirty="0">
                <a:latin typeface="Times New Roman"/>
                <a:cs typeface="Times New Roman"/>
              </a:rPr>
              <a:t>software and then exits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till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something,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 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 </a:t>
            </a:r>
            <a:r>
              <a:rPr sz="2000" spc="-10" dirty="0">
                <a:latin typeface="Times New Roman"/>
                <a:cs typeface="Times New Roman"/>
              </a:rPr>
              <a:t>provider,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beginning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subscription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purchase.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entrusting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sensitive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12700" marR="403225" algn="just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provider’s site,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business becomes </a:t>
            </a:r>
            <a:r>
              <a:rPr sz="2000" dirty="0">
                <a:latin typeface="Times New Roman"/>
                <a:cs typeface="Times New Roman"/>
              </a:rPr>
              <a:t>dependent on the provider on an ongoing basis for </a:t>
            </a:r>
            <a:r>
              <a:rPr sz="2000" spc="-5" dirty="0">
                <a:latin typeface="Times New Roman"/>
                <a:cs typeface="Times New Roman"/>
              </a:rPr>
              <a:t>smooth </a:t>
            </a:r>
            <a:r>
              <a:rPr sz="2000" dirty="0">
                <a:latin typeface="Times New Roman"/>
                <a:cs typeface="Times New Roman"/>
              </a:rPr>
              <a:t>running 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innovation,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sometimes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training.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Treading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carefully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during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selection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risks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great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evaluating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criteria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considered: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Strength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5" dirty="0">
                <a:latin typeface="Times New Roman"/>
                <a:cs typeface="Times New Roman"/>
              </a:rPr>
              <a:t> provider’s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security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standards:</a:t>
            </a:r>
            <a:endParaRPr sz="2000">
              <a:latin typeface="Times New Roman"/>
              <a:cs typeface="Times New Roman"/>
            </a:endParaRPr>
          </a:p>
          <a:p>
            <a:pPr marL="927100" marR="260985" lvl="1" indent="-457200">
              <a:lnSpc>
                <a:spcPct val="100000"/>
              </a:lnSpc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and data resides at the </a:t>
            </a:r>
            <a:r>
              <a:rPr sz="2000" spc="-5" dirty="0">
                <a:latin typeface="Times New Roman"/>
                <a:cs typeface="Times New Roman"/>
              </a:rPr>
              <a:t>vendor’s side; </a:t>
            </a:r>
            <a:r>
              <a:rPr sz="2000" dirty="0">
                <a:latin typeface="Times New Roman"/>
                <a:cs typeface="Times New Roman"/>
              </a:rPr>
              <a:t>therefore, </a:t>
            </a:r>
            <a:r>
              <a:rPr sz="2000" spc="-5" dirty="0">
                <a:latin typeface="Times New Roman"/>
                <a:cs typeface="Times New Roman"/>
              </a:rPr>
              <a:t>security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utmost </a:t>
            </a:r>
            <a:r>
              <a:rPr sz="2000" dirty="0">
                <a:latin typeface="Times New Roman"/>
                <a:cs typeface="Times New Roman"/>
              </a:rPr>
              <a:t>important.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practiced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vendor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 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compliant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organization’s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security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  <a:p>
            <a:pPr marL="927100" lvl="1" indent="-457200">
              <a:lnSpc>
                <a:spcPct val="100000"/>
              </a:lnSpc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000" spc="-35" dirty="0">
                <a:latin typeface="Times New Roman"/>
                <a:cs typeface="Times New Roman"/>
              </a:rPr>
              <a:t>Work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dirty="0">
                <a:latin typeface="Times New Roman"/>
                <a:cs typeface="Times New Roman"/>
              </a:rPr>
              <a:t> the vendor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SLA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security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5" dirty="0">
                <a:latin typeface="Times New Roman"/>
                <a:cs typeface="Times New Roman"/>
              </a:rPr>
              <a:t>satisfies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organization’s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penalties</a:t>
            </a:r>
            <a:endParaRPr sz="20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lack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agreed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SLA.</a:t>
            </a:r>
            <a:endParaRPr sz="2000">
              <a:latin typeface="Times New Roman"/>
              <a:cs typeface="Times New Roman"/>
            </a:endParaRPr>
          </a:p>
          <a:p>
            <a:pPr marL="927100" lvl="1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Also,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disaster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recovery,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backup,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restore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included.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9319" y="3142488"/>
            <a:ext cx="1792224" cy="11917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427" y="4625340"/>
            <a:ext cx="618744" cy="15560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43843" y="999744"/>
            <a:ext cx="647700" cy="647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404" y="1101344"/>
            <a:ext cx="11110595" cy="283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Evaluating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SaaS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 </a:t>
            </a:r>
            <a:r>
              <a:rPr sz="2400" b="1" spc="-5" dirty="0">
                <a:latin typeface="Times New Roman"/>
                <a:cs typeface="Times New Roman"/>
              </a:rPr>
              <a:t>User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 startAt="2"/>
              <a:tabLst>
                <a:tab pos="469265" algn="l"/>
                <a:tab pos="46990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Provider’s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ability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provide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flexibility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needed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meet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your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needs:</a:t>
            </a:r>
            <a:endParaRPr sz="2000">
              <a:latin typeface="Times New Roman"/>
              <a:cs typeface="Times New Roman"/>
            </a:endParaRPr>
          </a:p>
          <a:p>
            <a:pPr marL="812800" marR="20574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5" dirty="0">
                <a:latin typeface="Times New Roman"/>
                <a:cs typeface="Times New Roman"/>
              </a:rPr>
              <a:t>Flexibility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dropping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subscription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</a:t>
            </a:r>
            <a:r>
              <a:rPr sz="2000" spc="-5" dirty="0">
                <a:latin typeface="Times New Roman"/>
                <a:cs typeface="Times New Roman"/>
              </a:rPr>
              <a:t> like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seats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online.</a:t>
            </a:r>
            <a:endParaRPr sz="2000">
              <a:latin typeface="Times New Roman"/>
              <a:cs typeface="Times New Roman"/>
            </a:endParaRPr>
          </a:p>
          <a:p>
            <a:pPr marL="812800" marR="508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5" dirty="0">
                <a:latin typeface="Times New Roman"/>
                <a:cs typeface="Times New Roman"/>
              </a:rPr>
              <a:t>Being</a:t>
            </a:r>
            <a:r>
              <a:rPr sz="2000" dirty="0">
                <a:latin typeface="Times New Roman"/>
                <a:cs typeface="Times New Roman"/>
              </a:rPr>
              <a:t> able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drop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subscription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cause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penalty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 vendor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fails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agreed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  <a:p>
            <a:pPr marL="812800" lvl="1" indent="-34417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5" dirty="0">
                <a:latin typeface="Times New Roman"/>
                <a:cs typeface="Times New Roman"/>
              </a:rPr>
              <a:t>Being </a:t>
            </a:r>
            <a:r>
              <a:rPr sz="2000" dirty="0">
                <a:latin typeface="Times New Roman"/>
                <a:cs typeface="Times New Roman"/>
              </a:rPr>
              <a:t>able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customize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SaaS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organisation’s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needs.</a:t>
            </a:r>
            <a:endParaRPr sz="2000">
              <a:latin typeface="Times New Roman"/>
              <a:cs typeface="Times New Roman"/>
            </a:endParaRPr>
          </a:p>
          <a:p>
            <a:pPr marL="812800" lvl="1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5" dirty="0">
                <a:latin typeface="Times New Roman"/>
                <a:cs typeface="Times New Roman"/>
              </a:rPr>
              <a:t>How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difficult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 </a:t>
            </a: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decide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cancel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subscription?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404" y="4212463"/>
            <a:ext cx="11238230" cy="246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History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0" dirty="0">
                <a:latin typeface="Times New Roman"/>
                <a:cs typeface="Times New Roman"/>
              </a:rPr>
              <a:t> provider’s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regard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its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SLAs: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Since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mercy </a:t>
            </a:r>
            <a:r>
              <a:rPr sz="2000" spc="5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delivered,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important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ensure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reliability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looking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previous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records.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Provider’s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business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viability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future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outlook:</a:t>
            </a:r>
            <a:endParaRPr sz="2000">
              <a:latin typeface="Times New Roman"/>
              <a:cs typeface="Times New Roman"/>
            </a:endParaRPr>
          </a:p>
          <a:p>
            <a:pPr marL="469265" marR="508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Select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 provider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long</a:t>
            </a:r>
            <a:r>
              <a:rPr sz="2000" spc="-10" dirty="0">
                <a:latin typeface="Times New Roman"/>
                <a:cs typeface="Times New Roman"/>
              </a:rPr>
              <a:t> time.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selecting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 </a:t>
            </a:r>
            <a:r>
              <a:rPr sz="2000" spc="-10" dirty="0">
                <a:latin typeface="Times New Roman"/>
                <a:cs typeface="Times New Roman"/>
              </a:rPr>
              <a:t>provider,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looking for a business partner who </a:t>
            </a:r>
            <a:r>
              <a:rPr sz="2000" spc="-5" dirty="0">
                <a:latin typeface="Times New Roman"/>
                <a:cs typeface="Times New Roman"/>
              </a:rPr>
              <a:t>will </a:t>
            </a:r>
            <a:r>
              <a:rPr sz="2000" dirty="0">
                <a:latin typeface="Times New Roman"/>
                <a:cs typeface="Times New Roman"/>
              </a:rPr>
              <a:t>not go out of business in a </a:t>
            </a:r>
            <a:r>
              <a:rPr sz="2000" spc="-25" dirty="0">
                <a:latin typeface="Times New Roman"/>
                <a:cs typeface="Times New Roman"/>
              </a:rPr>
              <a:t>year. </a:t>
            </a: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should look at a </a:t>
            </a:r>
            <a:r>
              <a:rPr sz="2000" spc="-5" dirty="0">
                <a:latin typeface="Times New Roman"/>
                <a:cs typeface="Times New Roman"/>
              </a:rPr>
              <a:t>provider’s </a:t>
            </a:r>
            <a:r>
              <a:rPr sz="2000" dirty="0">
                <a:latin typeface="Times New Roman"/>
                <a:cs typeface="Times New Roman"/>
              </a:rPr>
              <a:t> experience in providing SaaS solutions, </a:t>
            </a:r>
            <a:r>
              <a:rPr sz="2000" spc="-5" dirty="0">
                <a:latin typeface="Times New Roman"/>
                <a:cs typeface="Times New Roman"/>
              </a:rPr>
              <a:t>examine </a:t>
            </a:r>
            <a:r>
              <a:rPr sz="2000" dirty="0">
                <a:latin typeface="Times New Roman"/>
                <a:cs typeface="Times New Roman"/>
              </a:rPr>
              <a:t>financial information, and predicted growth of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3843" y="1078991"/>
            <a:ext cx="647700" cy="647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106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11262360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Evaluating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SaaS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40" dirty="0">
                <a:latin typeface="Times New Roman"/>
                <a:cs typeface="Times New Roman"/>
              </a:rPr>
              <a:t> Vendor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Perspective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vendor’s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perspective,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adopting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SaaS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</a:t>
            </a:r>
            <a:r>
              <a:rPr sz="2000" dirty="0">
                <a:latin typeface="Times New Roman"/>
                <a:cs typeface="Times New Roman"/>
              </a:rPr>
              <a:t> 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business,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following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considerations: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3556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Financial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concern: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Unlike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traditional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</a:t>
            </a:r>
            <a:r>
              <a:rPr sz="2000" dirty="0">
                <a:latin typeface="Times New Roman"/>
                <a:cs typeface="Times New Roman"/>
              </a:rPr>
              <a:t> 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relied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upfront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licensing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provide, the cloud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of business </a:t>
            </a:r>
            <a:r>
              <a:rPr sz="2000" spc="-5" dirty="0">
                <a:latin typeface="Times New Roman"/>
                <a:cs typeface="Times New Roman"/>
              </a:rPr>
              <a:t>relies </a:t>
            </a:r>
            <a:r>
              <a:rPr sz="2000" dirty="0">
                <a:latin typeface="Times New Roman"/>
                <a:cs typeface="Times New Roman"/>
              </a:rPr>
              <a:t>on the periodic </a:t>
            </a:r>
            <a:r>
              <a:rPr sz="2000" spc="-5" dirty="0">
                <a:latin typeface="Times New Roman"/>
                <a:cs typeface="Times New Roman"/>
              </a:rPr>
              <a:t>subscription </a:t>
            </a:r>
            <a:r>
              <a:rPr sz="2000" dirty="0">
                <a:latin typeface="Times New Roman"/>
                <a:cs typeface="Times New Roman"/>
              </a:rPr>
              <a:t>fee. The key to survival is to keep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cash flow by </a:t>
            </a:r>
            <a:r>
              <a:rPr sz="2000" spc="-5" dirty="0">
                <a:latin typeface="Times New Roman"/>
                <a:cs typeface="Times New Roman"/>
              </a:rPr>
              <a:t>retaining customers. </a:t>
            </a:r>
            <a:r>
              <a:rPr sz="2000" dirty="0">
                <a:latin typeface="Times New Roman"/>
                <a:cs typeface="Times New Roman"/>
              </a:rPr>
              <a:t>This is a challenge since the switching fee for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significantly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low.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4826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Compliance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issues: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Vendors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national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global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compliance requirements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taken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regulations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met.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15430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Operational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efficiency: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24/7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operability, </a:t>
            </a:r>
            <a:r>
              <a:rPr sz="2000" dirty="0">
                <a:latin typeface="Times New Roman"/>
                <a:cs typeface="Times New Roman"/>
              </a:rPr>
              <a:t>highly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effective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continuity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high-caliber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protocols.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Configuration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Customization: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Profitability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vendors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economies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SaaS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multitenancy.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policies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place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amount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tailoring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567" y="6389319"/>
            <a:ext cx="4571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oftwa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nts’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lowe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8959" y="1109472"/>
            <a:ext cx="1078992" cy="7193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2507" y="3080004"/>
            <a:ext cx="946403" cy="9509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266805" cy="4783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Impact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Times New Roman"/>
              <a:cs typeface="Times New Roman"/>
            </a:endParaRPr>
          </a:p>
          <a:p>
            <a:pPr marL="355600" marR="4191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As businesses continue to modernise and </a:t>
            </a:r>
            <a:r>
              <a:rPr sz="2000" spc="-5" dirty="0">
                <a:latin typeface="Times New Roman"/>
                <a:cs typeface="Times New Roman"/>
              </a:rPr>
              <a:t>digitise </a:t>
            </a:r>
            <a:r>
              <a:rPr sz="2000" dirty="0">
                <a:latin typeface="Times New Roman"/>
                <a:cs typeface="Times New Roman"/>
              </a:rPr>
              <a:t>their </a:t>
            </a:r>
            <a:r>
              <a:rPr sz="2000" spc="-5" dirty="0">
                <a:latin typeface="Times New Roman"/>
                <a:cs typeface="Times New Roman"/>
              </a:rPr>
              <a:t>offerings, more companies </a:t>
            </a:r>
            <a:r>
              <a:rPr sz="2000" dirty="0">
                <a:latin typeface="Times New Roman"/>
                <a:cs typeface="Times New Roman"/>
              </a:rPr>
              <a:t>are turning toward cloud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following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5" dirty="0">
                <a:latin typeface="Times New Roman"/>
                <a:cs typeface="Times New Roman"/>
              </a:rPr>
              <a:t> model,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companies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faster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innovations enabled by deeper </a:t>
            </a:r>
            <a:r>
              <a:rPr sz="2000" spc="-5" dirty="0">
                <a:latin typeface="Times New Roman"/>
                <a:cs typeface="Times New Roman"/>
              </a:rPr>
              <a:t>analytics, </a:t>
            </a:r>
            <a:r>
              <a:rPr sz="2000" dirty="0">
                <a:latin typeface="Times New Roman"/>
                <a:cs typeface="Times New Roman"/>
              </a:rPr>
              <a:t>while reducing the </a:t>
            </a:r>
            <a:r>
              <a:rPr sz="2000" spc="-5" dirty="0">
                <a:latin typeface="Times New Roman"/>
                <a:cs typeface="Times New Roman"/>
              </a:rPr>
              <a:t>amount </a:t>
            </a:r>
            <a:r>
              <a:rPr sz="2000" dirty="0">
                <a:latin typeface="Times New Roman"/>
                <a:cs typeface="Times New Roman"/>
              </a:rPr>
              <a:t>of space that is required by traditional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4635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SaaS </a:t>
            </a:r>
            <a:r>
              <a:rPr sz="2000" spc="-5" dirty="0">
                <a:latin typeface="Times New Roman"/>
                <a:cs typeface="Times New Roman"/>
              </a:rPr>
              <a:t>platforms </a:t>
            </a:r>
            <a:r>
              <a:rPr sz="2000" dirty="0">
                <a:latin typeface="Times New Roman"/>
                <a:cs typeface="Times New Roman"/>
              </a:rPr>
              <a:t>are based upon user experience and </a:t>
            </a:r>
            <a:r>
              <a:rPr sz="2000" spc="-10" dirty="0">
                <a:latin typeface="Times New Roman"/>
                <a:cs typeface="Times New Roman"/>
              </a:rPr>
              <a:t>functionality.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ability </a:t>
            </a:r>
            <a:r>
              <a:rPr sz="2000" dirty="0">
                <a:latin typeface="Times New Roman"/>
                <a:cs typeface="Times New Roman"/>
              </a:rPr>
              <a:t>to incorporate real-time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analytics,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customise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site</a:t>
            </a:r>
            <a:r>
              <a:rPr sz="2000" dirty="0">
                <a:latin typeface="Times New Roman"/>
                <a:cs typeface="Times New Roman"/>
              </a:rPr>
              <a:t> experience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 </a:t>
            </a:r>
            <a:r>
              <a:rPr sz="2000" spc="-20" dirty="0">
                <a:latin typeface="Times New Roman"/>
                <a:cs typeface="Times New Roman"/>
              </a:rPr>
              <a:t>user.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Modern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 </a:t>
            </a:r>
            <a:r>
              <a:rPr sz="2000" spc="-5" dirty="0">
                <a:latin typeface="Times New Roman"/>
                <a:cs typeface="Times New Roman"/>
              </a:rPr>
              <a:t>platforms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efficient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scalability.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adoption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 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cloud-based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cross-industry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phenomenon.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Health </a:t>
            </a:r>
            <a:r>
              <a:rPr sz="2000" spc="-5" dirty="0">
                <a:latin typeface="Times New Roman"/>
                <a:cs typeface="Times New Roman"/>
              </a:rPr>
              <a:t>tech,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fintech,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retail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tech offerings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10" dirty="0">
                <a:latin typeface="Times New Roman"/>
                <a:cs typeface="Times New Roman"/>
              </a:rPr>
              <a:t>emerging </a:t>
            </a:r>
            <a:r>
              <a:rPr sz="2000" dirty="0">
                <a:latin typeface="Times New Roman"/>
                <a:cs typeface="Times New Roman"/>
              </a:rPr>
              <a:t>alongside enterprise applications as a service (e.g., </a:t>
            </a:r>
            <a:r>
              <a:rPr sz="2000" spc="-55" dirty="0">
                <a:latin typeface="Times New Roman"/>
                <a:cs typeface="Times New Roman"/>
              </a:rPr>
              <a:t>ERP, </a:t>
            </a:r>
            <a:r>
              <a:rPr sz="2000" spc="-5" dirty="0">
                <a:latin typeface="Times New Roman"/>
                <a:cs typeface="Times New Roman"/>
              </a:rPr>
              <a:t>CRM, </a:t>
            </a:r>
            <a:r>
              <a:rPr sz="2000" dirty="0">
                <a:latin typeface="Times New Roman"/>
                <a:cs typeface="Times New Roman"/>
              </a:rPr>
              <a:t>HR,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accounting).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6168" y="1121663"/>
            <a:ext cx="1674876" cy="11170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107</a:t>
            </a:fld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4188" y="5574791"/>
            <a:ext cx="2467355" cy="11460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11569065" cy="514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Other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29310" marR="699135" indent="-457200">
              <a:lnSpc>
                <a:spcPct val="100000"/>
              </a:lnSpc>
              <a:buFont typeface="Times New Roman"/>
              <a:buAutoNum type="arabicPeriod"/>
              <a:tabLst>
                <a:tab pos="905510" algn="l"/>
                <a:tab pos="906144" algn="l"/>
              </a:tabLst>
            </a:pPr>
            <a:r>
              <a:rPr dirty="0"/>
              <a:t>	</a:t>
            </a:r>
            <a:r>
              <a:rPr sz="2400" b="1" dirty="0">
                <a:latin typeface="Times New Roman"/>
                <a:cs typeface="Times New Roman"/>
              </a:rPr>
              <a:t>Data</a:t>
            </a:r>
            <a:r>
              <a:rPr sz="2400" b="1" spc="-5" dirty="0">
                <a:latin typeface="Times New Roman"/>
                <a:cs typeface="Times New Roman"/>
              </a:rPr>
              <a:t> as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 service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(DaaS):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stored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cloud and </a:t>
            </a:r>
            <a:r>
              <a:rPr sz="2400" spc="-10" dirty="0">
                <a:latin typeface="Times New Roman"/>
                <a:cs typeface="Times New Roman"/>
              </a:rPr>
              <a:t>made</a:t>
            </a:r>
            <a:r>
              <a:rPr sz="2400" dirty="0">
                <a:latin typeface="Times New Roman"/>
                <a:cs typeface="Times New Roman"/>
              </a:rPr>
              <a:t> available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demand </a:t>
            </a:r>
            <a:r>
              <a:rPr sz="2400" dirty="0">
                <a:latin typeface="Times New Roman"/>
                <a:cs typeface="Times New Roman"/>
              </a:rPr>
              <a:t>regardless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their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geographic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location.</a:t>
            </a:r>
            <a:endParaRPr sz="2400">
              <a:latin typeface="Times New Roman"/>
              <a:cs typeface="Times New Roman"/>
            </a:endParaRPr>
          </a:p>
          <a:p>
            <a:pPr marL="905510" indent="-534035"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  <a:tabLst>
                <a:tab pos="905510" algn="l"/>
                <a:tab pos="906144" algn="l"/>
              </a:tabLst>
            </a:pPr>
            <a:r>
              <a:rPr sz="2400" b="1" dirty="0">
                <a:latin typeface="Times New Roman"/>
                <a:cs typeface="Times New Roman"/>
              </a:rPr>
              <a:t>Desktop</a:t>
            </a:r>
            <a:r>
              <a:rPr sz="2400" b="1" spc="-5" dirty="0">
                <a:latin typeface="Times New Roman"/>
                <a:cs typeface="Times New Roman"/>
              </a:rPr>
              <a:t> as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virtual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desktop.</a:t>
            </a:r>
            <a:endParaRPr sz="2400">
              <a:latin typeface="Times New Roman"/>
              <a:cs typeface="Times New Roman"/>
            </a:endParaRPr>
          </a:p>
          <a:p>
            <a:pPr marL="905510" indent="-534035">
              <a:lnSpc>
                <a:spcPct val="100000"/>
              </a:lnSpc>
              <a:buFont typeface="Times New Roman"/>
              <a:buAutoNum type="arabicPeriod"/>
              <a:tabLst>
                <a:tab pos="905510" algn="l"/>
                <a:tab pos="906144" algn="l"/>
              </a:tabLst>
            </a:pPr>
            <a:r>
              <a:rPr sz="2400" b="1" dirty="0">
                <a:latin typeface="Times New Roman"/>
                <a:cs typeface="Times New Roman"/>
              </a:rPr>
              <a:t>Storage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(SaaS)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infrastructure.</a:t>
            </a:r>
            <a:endParaRPr sz="2400">
              <a:latin typeface="Times New Roman"/>
              <a:cs typeface="Times New Roman"/>
            </a:endParaRPr>
          </a:p>
          <a:p>
            <a:pPr marL="905510" indent="-534035">
              <a:lnSpc>
                <a:spcPct val="100000"/>
              </a:lnSpc>
              <a:buFont typeface="Times New Roman"/>
              <a:buAutoNum type="arabicPeriod"/>
              <a:tabLst>
                <a:tab pos="905510" algn="l"/>
                <a:tab pos="906144" algn="l"/>
              </a:tabLst>
            </a:pPr>
            <a:r>
              <a:rPr sz="2400" b="1" spc="-60" dirty="0">
                <a:latin typeface="Times New Roman"/>
                <a:cs typeface="Times New Roman"/>
              </a:rPr>
              <a:t>Test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environment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as a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service: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We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test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setup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quickly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our application.</a:t>
            </a:r>
            <a:endParaRPr sz="2400">
              <a:latin typeface="Times New Roman"/>
              <a:cs typeface="Times New Roman"/>
            </a:endParaRPr>
          </a:p>
          <a:p>
            <a:pPr marL="829310" marR="285750" indent="-457200">
              <a:lnSpc>
                <a:spcPct val="100000"/>
              </a:lnSpc>
              <a:buFont typeface="Times New Roman"/>
              <a:buAutoNum type="arabicPeriod"/>
              <a:tabLst>
                <a:tab pos="905510" algn="l"/>
                <a:tab pos="906144" algn="l"/>
              </a:tabLst>
            </a:pPr>
            <a:r>
              <a:rPr dirty="0"/>
              <a:t>	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 </a:t>
            </a:r>
            <a:r>
              <a:rPr sz="2400" b="1" spc="-5" dirty="0">
                <a:latin typeface="Times New Roman"/>
                <a:cs typeface="Times New Roman"/>
              </a:rPr>
              <a:t>service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(SECaaS):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We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allow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cloud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security.</a:t>
            </a:r>
            <a:endParaRPr sz="2400">
              <a:latin typeface="Times New Roman"/>
              <a:cs typeface="Times New Roman"/>
            </a:endParaRPr>
          </a:p>
          <a:p>
            <a:pPr marL="829310" marR="124460" indent="-457200">
              <a:lnSpc>
                <a:spcPct val="100000"/>
              </a:lnSpc>
              <a:buFont typeface="Times New Roman"/>
              <a:buAutoNum type="arabicPeriod"/>
              <a:tabLst>
                <a:tab pos="905510" algn="l"/>
                <a:tab pos="906144" algn="l"/>
              </a:tabLst>
            </a:pPr>
            <a:r>
              <a:rPr dirty="0"/>
              <a:t>	</a:t>
            </a:r>
            <a:r>
              <a:rPr sz="2400" b="1" spc="-5" dirty="0">
                <a:latin typeface="Times New Roman"/>
                <a:cs typeface="Times New Roman"/>
              </a:rPr>
              <a:t>API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</a:t>
            </a:r>
            <a:r>
              <a:rPr sz="2400" b="1" dirty="0">
                <a:latin typeface="Times New Roman"/>
                <a:cs typeface="Times New Roman"/>
              </a:rPr>
              <a:t> a service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5" dirty="0">
                <a:latin typeface="Times New Roman"/>
                <a:cs typeface="Times New Roman"/>
              </a:rPr>
              <a:t> SaaS</a:t>
            </a:r>
            <a:r>
              <a:rPr sz="2400" dirty="0">
                <a:latin typeface="Times New Roman"/>
                <a:cs typeface="Times New Roman"/>
              </a:rPr>
              <a:t> exposed</a:t>
            </a:r>
            <a:r>
              <a:rPr sz="2400" spc="-5" dirty="0">
                <a:latin typeface="Times New Roman"/>
                <a:cs typeface="Times New Roman"/>
              </a:rPr>
              <a:t> 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API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(Application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Programming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Interface).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allows users to access </a:t>
            </a:r>
            <a:r>
              <a:rPr sz="2400" spc="-5" dirty="0">
                <a:latin typeface="Times New Roman"/>
                <a:cs typeface="Times New Roman"/>
              </a:rPr>
              <a:t>web </a:t>
            </a:r>
            <a:r>
              <a:rPr sz="2400" dirty="0">
                <a:latin typeface="Times New Roman"/>
                <a:cs typeface="Times New Roman"/>
              </a:rPr>
              <a:t>services such as Google Maps, credit card processing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payroll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processing.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320145" cy="466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Delivery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Models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Considerations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latin typeface="Times New Roman"/>
                <a:cs typeface="Times New Roman"/>
              </a:rPr>
              <a:t>Due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economies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scale,</a:t>
            </a:r>
            <a:r>
              <a:rPr sz="2000" dirty="0">
                <a:latin typeface="Times New Roman"/>
                <a:cs typeface="Times New Roman"/>
              </a:rPr>
              <a:t> 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potential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offer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state-of-the-art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ecosystems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resilient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secure—far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consumers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</a:t>
            </a:r>
            <a:r>
              <a:rPr sz="2000" dirty="0">
                <a:latin typeface="Times New Roman"/>
                <a:cs typeface="Times New Roman"/>
              </a:rPr>
              <a:t> their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own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potential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greatly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820419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Cloud-based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exposed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threats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adverse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effects</a:t>
            </a:r>
            <a:r>
              <a:rPr sz="2000" dirty="0">
                <a:latin typeface="Times New Roman"/>
                <a:cs typeface="Times New Roman"/>
              </a:rPr>
              <a:t> on</a:t>
            </a:r>
            <a:r>
              <a:rPr sz="2000" spc="-5" dirty="0">
                <a:latin typeface="Times New Roman"/>
                <a:cs typeface="Times New Roman"/>
              </a:rPr>
              <a:t> organizational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 (i.e., </a:t>
            </a:r>
            <a:r>
              <a:rPr sz="2000" spc="-5" dirty="0">
                <a:latin typeface="Times New Roman"/>
                <a:cs typeface="Times New Roman"/>
              </a:rPr>
              <a:t>missions, </a:t>
            </a:r>
            <a:r>
              <a:rPr sz="2000" dirty="0">
                <a:latin typeface="Times New Roman"/>
                <a:cs typeface="Times New Roman"/>
              </a:rPr>
              <a:t>functions, </a:t>
            </a:r>
            <a:r>
              <a:rPr sz="2000" spc="-5" dirty="0">
                <a:latin typeface="Times New Roman"/>
                <a:cs typeface="Times New Roman"/>
              </a:rPr>
              <a:t>image,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reputation), organizational </a:t>
            </a:r>
            <a:r>
              <a:rPr sz="2000" dirty="0">
                <a:latin typeface="Times New Roman"/>
                <a:cs typeface="Times New Roman"/>
              </a:rPr>
              <a:t>assets, individuals, and other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Malicious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entities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exploit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known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unknown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vulnerabilities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compromise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confidentiality,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000" spc="-15" dirty="0">
                <a:latin typeface="Times New Roman"/>
                <a:cs typeface="Times New Roman"/>
              </a:rPr>
              <a:t>integrity,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availability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processed,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stored,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transmitted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42037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There are </a:t>
            </a:r>
            <a:r>
              <a:rPr sz="2000" spc="-5" dirty="0">
                <a:latin typeface="Times New Roman"/>
                <a:cs typeface="Times New Roman"/>
              </a:rPr>
              <a:t>many types </a:t>
            </a:r>
            <a:r>
              <a:rPr sz="2000" dirty="0">
                <a:latin typeface="Times New Roman"/>
                <a:cs typeface="Times New Roman"/>
              </a:rPr>
              <a:t>of risk that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need to address: program </a:t>
            </a:r>
            <a:r>
              <a:rPr sz="2000" spc="-5" dirty="0">
                <a:latin typeface="Times New Roman"/>
                <a:cs typeface="Times New Roman"/>
              </a:rPr>
              <a:t>management, investment, </a:t>
            </a:r>
            <a:r>
              <a:rPr sz="2000" dirty="0">
                <a:latin typeface="Times New Roman"/>
                <a:cs typeface="Times New Roman"/>
              </a:rPr>
              <a:t>budget,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legal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liability, safety, </a:t>
            </a:r>
            <a:r>
              <a:rPr sz="2000" spc="-15" dirty="0">
                <a:latin typeface="Times New Roman"/>
                <a:cs typeface="Times New Roman"/>
              </a:rPr>
              <a:t>inventory,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chain,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security,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2411" y="5788152"/>
            <a:ext cx="2199131" cy="9326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3535" y="1098803"/>
            <a:ext cx="7496809" cy="5622290"/>
            <a:chOff x="2383535" y="1098803"/>
            <a:chExt cx="7496809" cy="5622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3535" y="1098803"/>
              <a:ext cx="7496556" cy="56220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83536" y="1098803"/>
              <a:ext cx="7496809" cy="861060"/>
            </a:xfrm>
            <a:custGeom>
              <a:avLst/>
              <a:gdLst/>
              <a:ahLst/>
              <a:cxnLst/>
              <a:rect l="l" t="t" r="r" b="b"/>
              <a:pathLst>
                <a:path w="7496809" h="861060">
                  <a:moveTo>
                    <a:pt x="996696" y="0"/>
                  </a:moveTo>
                  <a:lnTo>
                    <a:pt x="0" y="0"/>
                  </a:lnTo>
                  <a:lnTo>
                    <a:pt x="0" y="861060"/>
                  </a:lnTo>
                  <a:lnTo>
                    <a:pt x="996696" y="861060"/>
                  </a:lnTo>
                  <a:lnTo>
                    <a:pt x="996696" y="0"/>
                  </a:lnTo>
                  <a:close/>
                </a:path>
                <a:path w="7496809" h="861060">
                  <a:moveTo>
                    <a:pt x="7496556" y="0"/>
                  </a:moveTo>
                  <a:lnTo>
                    <a:pt x="6417564" y="0"/>
                  </a:lnTo>
                  <a:lnTo>
                    <a:pt x="6417564" y="861060"/>
                  </a:lnTo>
                  <a:lnTo>
                    <a:pt x="7496556" y="861060"/>
                  </a:lnTo>
                  <a:lnTo>
                    <a:pt x="7496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5855" y="2581097"/>
            <a:ext cx="139700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Times New Roman"/>
                <a:cs typeface="Times New Roman"/>
              </a:rPr>
              <a:t>Buying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20" dirty="0">
                <a:latin typeface="Times New Roman"/>
                <a:cs typeface="Times New Roman"/>
              </a:rPr>
              <a:t>car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requires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investment, </a:t>
            </a:r>
            <a:r>
              <a:rPr sz="2000" spc="-20" dirty="0">
                <a:latin typeface="Times New Roman"/>
                <a:cs typeface="Times New Roman"/>
              </a:rPr>
              <a:t> driving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ourselves </a:t>
            </a:r>
            <a:r>
              <a:rPr sz="2000" spc="-1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hiring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chauffeur, 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</a:t>
            </a:r>
            <a:r>
              <a:rPr sz="2000" spc="-3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rk</a:t>
            </a:r>
            <a:r>
              <a:rPr sz="2000" spc="-30" dirty="0">
                <a:latin typeface="Times New Roman"/>
                <a:cs typeface="Times New Roman"/>
              </a:rPr>
              <a:t>i</a:t>
            </a:r>
            <a:r>
              <a:rPr sz="2000" spc="-2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s</a:t>
            </a:r>
            <a:r>
              <a:rPr sz="2000" spc="-20" dirty="0">
                <a:latin typeface="Times New Roman"/>
                <a:cs typeface="Times New Roman"/>
              </a:rPr>
              <a:t>p</a:t>
            </a:r>
            <a:r>
              <a:rPr sz="2000" spc="-30" dirty="0">
                <a:latin typeface="Times New Roman"/>
                <a:cs typeface="Times New Roman"/>
              </a:rPr>
              <a:t>ac</a:t>
            </a:r>
            <a:r>
              <a:rPr sz="2000" dirty="0">
                <a:latin typeface="Times New Roman"/>
                <a:cs typeface="Times New Roman"/>
              </a:rPr>
              <a:t>e  </a:t>
            </a:r>
            <a:r>
              <a:rPr sz="2000" spc="-20" dirty="0">
                <a:latin typeface="Times New Roman"/>
                <a:cs typeface="Times New Roman"/>
              </a:rPr>
              <a:t>and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maintenance.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95052" y="2924682"/>
            <a:ext cx="1757045" cy="276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Times New Roman"/>
                <a:cs typeface="Times New Roman"/>
              </a:rPr>
              <a:t>Cloud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computing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services </a:t>
            </a:r>
            <a:r>
              <a:rPr sz="2000" spc="-20" dirty="0">
                <a:latin typeface="Times New Roman"/>
                <a:cs typeface="Times New Roman"/>
              </a:rPr>
              <a:t>such </a:t>
            </a:r>
            <a:r>
              <a:rPr sz="2000" spc="-15" dirty="0">
                <a:latin typeface="Times New Roman"/>
                <a:cs typeface="Times New Roman"/>
              </a:rPr>
              <a:t>as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Uber </a:t>
            </a:r>
            <a:r>
              <a:rPr sz="2000" spc="-10" dirty="0">
                <a:latin typeface="Times New Roman"/>
                <a:cs typeface="Times New Roman"/>
              </a:rPr>
              <a:t>or </a:t>
            </a:r>
            <a:r>
              <a:rPr sz="2000" spc="-15" dirty="0">
                <a:latin typeface="Times New Roman"/>
                <a:cs typeface="Times New Roman"/>
              </a:rPr>
              <a:t>Ola is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like </a:t>
            </a:r>
            <a:r>
              <a:rPr sz="2000" spc="-25" dirty="0">
                <a:latin typeface="Times New Roman"/>
                <a:cs typeface="Times New Roman"/>
              </a:rPr>
              <a:t>renting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0" dirty="0">
                <a:latin typeface="Times New Roman"/>
                <a:cs typeface="Times New Roman"/>
              </a:rPr>
              <a:t>car.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parking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space required,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 </a:t>
            </a:r>
            <a:r>
              <a:rPr sz="2000" spc="-25" dirty="0">
                <a:latin typeface="Times New Roman"/>
                <a:cs typeface="Times New Roman"/>
              </a:rPr>
              <a:t>maintenance </a:t>
            </a:r>
            <a:r>
              <a:rPr sz="2000" spc="-20" dirty="0">
                <a:latin typeface="Times New Roman"/>
                <a:cs typeface="Times New Roman"/>
              </a:rPr>
              <a:t> and you pay </a:t>
            </a:r>
            <a:r>
              <a:rPr sz="2000" spc="-1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miles.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1466" y="3128264"/>
            <a:ext cx="7658734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spc="-20" dirty="0">
                <a:latin typeface="Arial"/>
                <a:cs typeface="Arial"/>
              </a:rPr>
              <a:t>Cloud</a:t>
            </a:r>
            <a:r>
              <a:rPr sz="5000" b="1" spc="-75" dirty="0">
                <a:latin typeface="Arial"/>
                <a:cs typeface="Arial"/>
              </a:rPr>
              <a:t> </a:t>
            </a:r>
            <a:r>
              <a:rPr sz="5000" b="1" spc="-20" dirty="0">
                <a:latin typeface="Arial"/>
                <a:cs typeface="Arial"/>
              </a:rPr>
              <a:t>Computing</a:t>
            </a:r>
            <a:r>
              <a:rPr sz="5000" b="1" spc="-80" dirty="0">
                <a:latin typeface="Arial"/>
                <a:cs typeface="Arial"/>
              </a:rPr>
              <a:t> </a:t>
            </a:r>
            <a:r>
              <a:rPr sz="5000" b="1" spc="-20" dirty="0">
                <a:latin typeface="Arial"/>
                <a:cs typeface="Arial"/>
              </a:rPr>
              <a:t>Models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465" y="1060830"/>
            <a:ext cx="11183620" cy="344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Deployment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452755" indent="-343535">
              <a:lnSpc>
                <a:spcPct val="100000"/>
              </a:lnSpc>
              <a:buFont typeface="Arial"/>
              <a:buChar char="•"/>
              <a:tabLst>
                <a:tab pos="452755" algn="l"/>
                <a:tab pos="453390" algn="l"/>
              </a:tabLst>
            </a:pPr>
            <a:r>
              <a:rPr sz="2000" dirty="0">
                <a:latin typeface="Times New Roman"/>
                <a:cs typeface="Times New Roman"/>
              </a:rPr>
              <a:t>National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Institution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Technology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(NIST)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under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Department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Commerce</a:t>
            </a:r>
            <a:endParaRPr sz="2000">
              <a:latin typeface="Times New Roman"/>
              <a:cs typeface="Times New Roman"/>
            </a:endParaRPr>
          </a:p>
          <a:p>
            <a:pPr marL="45275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defined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52755" indent="-343535">
              <a:lnSpc>
                <a:spcPct val="100000"/>
              </a:lnSpc>
              <a:buFont typeface="Arial"/>
              <a:buChar char="•"/>
              <a:tabLst>
                <a:tab pos="452755" algn="l"/>
                <a:tab pos="453390" algn="l"/>
              </a:tabLst>
            </a:pPr>
            <a:r>
              <a:rPr sz="2000" dirty="0">
                <a:latin typeface="Times New Roman"/>
                <a:cs typeface="Times New Roman"/>
              </a:rPr>
              <a:t>NIST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800-145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identifies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four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deployments.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024890" lvl="1" indent="-457834">
              <a:lnSpc>
                <a:spcPct val="100000"/>
              </a:lnSpc>
              <a:buAutoNum type="arabicPeriod"/>
              <a:tabLst>
                <a:tab pos="1024255" algn="l"/>
                <a:tab pos="1025525" algn="l"/>
              </a:tabLst>
            </a:pP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024890" lvl="1" indent="-457834">
              <a:lnSpc>
                <a:spcPct val="100000"/>
              </a:lnSpc>
              <a:buAutoNum type="arabicPeriod"/>
              <a:tabLst>
                <a:tab pos="1024255" algn="l"/>
                <a:tab pos="1025525" algn="l"/>
              </a:tabLst>
            </a:pP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024890" lvl="1" indent="-457834">
              <a:lnSpc>
                <a:spcPct val="100000"/>
              </a:lnSpc>
              <a:buAutoNum type="arabicPeriod"/>
              <a:tabLst>
                <a:tab pos="1024255" algn="l"/>
                <a:tab pos="1025525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024890" lvl="1" indent="-457834">
              <a:lnSpc>
                <a:spcPct val="100000"/>
              </a:lnSpc>
              <a:buAutoNum type="arabicPeriod"/>
              <a:tabLst>
                <a:tab pos="1024255" algn="l"/>
                <a:tab pos="1025525" algn="l"/>
              </a:tabLst>
            </a:pPr>
            <a:r>
              <a:rPr sz="2000" dirty="0">
                <a:latin typeface="Times New Roman"/>
                <a:cs typeface="Times New Roman"/>
              </a:rPr>
              <a:t>Hybrid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9511" y="4002023"/>
            <a:ext cx="6352032" cy="23545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111</a:t>
            </a:fld>
            <a:endParaRPr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679" y="1426590"/>
            <a:ext cx="3710304" cy="405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Deployment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  <a:tab pos="1251585" algn="l"/>
                <a:tab pos="1991995" algn="l"/>
                <a:tab pos="2295525" algn="l"/>
                <a:tab pos="3150235" algn="l"/>
                <a:tab pos="3582035" algn="l"/>
              </a:tabLst>
            </a:pPr>
            <a:r>
              <a:rPr sz="2000" dirty="0">
                <a:latin typeface="Times New Roman"/>
                <a:cs typeface="Times New Roman"/>
              </a:rPr>
              <a:t>Pr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vate	c</a:t>
            </a:r>
            <a:r>
              <a:rPr sz="2000" spc="-2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oud	–	owned	</a:t>
            </a:r>
            <a:r>
              <a:rPr sz="2000" spc="-1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y	a  single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Public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accessible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public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shared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group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Hybrid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combination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3503" y="1168907"/>
            <a:ext cx="7609331" cy="49164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112</a:t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2259" y="1417319"/>
            <a:ext cx="4939284" cy="493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8543290" cy="588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Public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965200" marR="2799080" indent="-343535" algn="just">
              <a:lnSpc>
                <a:spcPct val="100000"/>
              </a:lnSpc>
              <a:buFont typeface="Arial"/>
              <a:buChar char="•"/>
              <a:tabLst>
                <a:tab pos="965835" algn="l"/>
              </a:tabLst>
            </a:pP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external,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publicly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available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accessible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to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multiple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tenants.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965200" marR="2802255" indent="-343535" algn="just">
              <a:lnSpc>
                <a:spcPct val="100000"/>
              </a:lnSpc>
              <a:buFont typeface="Arial"/>
              <a:buChar char="•"/>
              <a:tabLst>
                <a:tab pos="96583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cloud provider </a:t>
            </a:r>
            <a:r>
              <a:rPr sz="2400" dirty="0">
                <a:latin typeface="Times New Roman"/>
                <a:cs typeface="Times New Roman"/>
              </a:rPr>
              <a:t>is responsible </a:t>
            </a:r>
            <a:r>
              <a:rPr sz="2400" spc="-1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creation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on-going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maintenance</a:t>
            </a:r>
            <a:r>
              <a:rPr sz="2400" spc="5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public</a:t>
            </a:r>
            <a:r>
              <a:rPr sz="2400" spc="5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cloud</a:t>
            </a:r>
            <a:r>
              <a:rPr sz="2400" spc="5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965200" marR="2800985" indent="-343535" algn="just">
              <a:lnSpc>
                <a:spcPct val="100000"/>
              </a:lnSpc>
              <a:buFont typeface="Arial"/>
              <a:buChar char="•"/>
              <a:tabLst>
                <a:tab pos="965835" algn="l"/>
              </a:tabLst>
            </a:pPr>
            <a:r>
              <a:rPr sz="2400" spc="-5" dirty="0">
                <a:latin typeface="Times New Roman"/>
                <a:cs typeface="Times New Roman"/>
              </a:rPr>
              <a:t>Public clouds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ideal </a:t>
            </a:r>
            <a:r>
              <a:rPr sz="2400" spc="-1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individuals, </a:t>
            </a:r>
            <a:r>
              <a:rPr sz="2400" dirty="0">
                <a:latin typeface="Times New Roman"/>
                <a:cs typeface="Times New Roman"/>
              </a:rPr>
              <a:t> startups and other </a:t>
            </a:r>
            <a:r>
              <a:rPr sz="2400" spc="-5" dirty="0">
                <a:latin typeface="Times New Roman"/>
                <a:cs typeface="Times New Roman"/>
              </a:rPr>
              <a:t>organizations with </a:t>
            </a:r>
            <a:r>
              <a:rPr sz="2400" dirty="0">
                <a:latin typeface="Times New Roman"/>
                <a:cs typeface="Times New Roman"/>
              </a:rPr>
              <a:t> financial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restrictions.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113</a:t>
            </a:fld>
            <a:endParaRPr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4976" y="2831592"/>
            <a:ext cx="6685788" cy="35250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10754360" cy="223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Public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965200" marR="5080" indent="-343535">
              <a:lnSpc>
                <a:spcPct val="100000"/>
              </a:lnSpc>
              <a:buFont typeface="Arial"/>
              <a:buChar char="•"/>
              <a:tabLst>
                <a:tab pos="965200" algn="l"/>
                <a:tab pos="965835" algn="l"/>
              </a:tabLst>
            </a:pPr>
            <a:r>
              <a:rPr sz="2400" spc="-5" dirty="0">
                <a:latin typeface="Times New Roman"/>
                <a:cs typeface="Times New Roman"/>
              </a:rPr>
              <a:t>Some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cloud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examples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include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Amazon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Web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Services,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Microsoft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Azure, IBM Cloud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Google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 </a:t>
            </a:r>
            <a:r>
              <a:rPr sz="2400" spc="-5" dirty="0">
                <a:latin typeface="Times New Roman"/>
                <a:cs typeface="Times New Roman"/>
              </a:rPr>
              <a:t>Platform.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114</a:t>
            </a:fld>
            <a:endParaRPr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60526"/>
            <a:ext cx="10605770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5" dirty="0">
                <a:latin typeface="Times New Roman"/>
                <a:cs typeface="Times New Roman"/>
              </a:rPr>
              <a:t> Public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469265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this,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5080" algn="just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Connected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Solutions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startup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venture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started</a:t>
            </a:r>
            <a:r>
              <a:rPr sz="2000" dirty="0">
                <a:latin typeface="Times New Roman"/>
                <a:cs typeface="Times New Roman"/>
              </a:rPr>
              <a:t> 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four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classmates</a:t>
            </a:r>
            <a:r>
              <a:rPr sz="2000" dirty="0">
                <a:latin typeface="Times New Roman"/>
                <a:cs typeface="Times New Roman"/>
              </a:rPr>
              <a:t> who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interested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in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developing</a:t>
            </a:r>
            <a:r>
              <a:rPr sz="2000" dirty="0">
                <a:latin typeface="Times New Roman"/>
                <a:cs typeface="Times New Roman"/>
              </a:rPr>
              <a:t> IoT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(Internet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Things)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solutions.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However,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investing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in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 like storage and networking, </a:t>
            </a:r>
            <a:r>
              <a:rPr sz="2000" dirty="0">
                <a:latin typeface="Times New Roman"/>
                <a:cs typeface="Times New Roman"/>
              </a:rPr>
              <a:t>finance </a:t>
            </a:r>
            <a:r>
              <a:rPr sz="2000" spc="-10" dirty="0">
                <a:latin typeface="Times New Roman"/>
                <a:cs typeface="Times New Roman"/>
              </a:rPr>
              <a:t>is an</a:t>
            </a:r>
            <a:r>
              <a:rPr sz="2000" spc="-5" dirty="0">
                <a:latin typeface="Times New Roman"/>
                <a:cs typeface="Times New Roman"/>
              </a:rPr>
              <a:t> issue. </a:t>
            </a:r>
            <a:r>
              <a:rPr sz="2000" dirty="0">
                <a:latin typeface="Times New Roman"/>
                <a:cs typeface="Times New Roman"/>
              </a:rPr>
              <a:t>What </a:t>
            </a:r>
            <a:r>
              <a:rPr sz="2000" spc="-5" dirty="0">
                <a:latin typeface="Times New Roman"/>
                <a:cs typeface="Times New Roman"/>
              </a:rPr>
              <a:t>would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Connected Solutions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do?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12800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5" dirty="0">
                <a:latin typeface="Times New Roman"/>
                <a:cs typeface="Times New Roman"/>
              </a:rPr>
              <a:t>If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you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limited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financial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resources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but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still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require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good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amount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store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your</a:t>
            </a:r>
            <a:endParaRPr sz="2000">
              <a:latin typeface="Times New Roman"/>
              <a:cs typeface="Times New Roman"/>
            </a:endParaRPr>
          </a:p>
          <a:p>
            <a:pPr marL="8128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data,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public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12800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good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pricing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good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amount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2800" marR="5080" indent="-343535" algn="just">
              <a:lnSpc>
                <a:spcPct val="100000"/>
              </a:lnSpc>
              <a:buFont typeface="Arial"/>
              <a:buChar char="•"/>
              <a:tabLst>
                <a:tab pos="813435" algn="l"/>
              </a:tabLst>
            </a:pPr>
            <a:r>
              <a:rPr sz="2000" spc="-15" dirty="0">
                <a:latin typeface="Times New Roman"/>
                <a:cs typeface="Times New Roman"/>
              </a:rPr>
              <a:t>Additionally,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latest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technological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advancements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(hardware,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software and </a:t>
            </a:r>
            <a:r>
              <a:rPr sz="2000" spc="-10" dirty="0">
                <a:latin typeface="Times New Roman"/>
                <a:cs typeface="Times New Roman"/>
              </a:rPr>
              <a:t>so </a:t>
            </a:r>
            <a:r>
              <a:rPr sz="2000" spc="-5" dirty="0">
                <a:latin typeface="Times New Roman"/>
                <a:cs typeface="Times New Roman"/>
              </a:rPr>
              <a:t>on), have better utilization rates, provide greater </a:t>
            </a:r>
            <a:r>
              <a:rPr sz="2000" spc="-10" dirty="0">
                <a:latin typeface="Times New Roman"/>
                <a:cs typeface="Times New Roman"/>
              </a:rPr>
              <a:t>elasticity </a:t>
            </a:r>
            <a:r>
              <a:rPr sz="2000" spc="-5" dirty="0">
                <a:latin typeface="Times New Roman"/>
                <a:cs typeface="Times New Roman"/>
              </a:rPr>
              <a:t>and continually test </a:t>
            </a:r>
            <a:r>
              <a:rPr sz="2000" dirty="0">
                <a:latin typeface="Times New Roman"/>
                <a:cs typeface="Times New Roman"/>
              </a:rPr>
              <a:t> your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7988" y="1104900"/>
            <a:ext cx="2279904" cy="10942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115</a:t>
            </a:fld>
            <a:endParaRPr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40" y="1632204"/>
            <a:ext cx="5792723" cy="43449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8543290" cy="5522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965200" marR="2801620" indent="-343535" algn="just">
              <a:lnSpc>
                <a:spcPct val="100000"/>
              </a:lnSpc>
              <a:buFont typeface="Arial"/>
              <a:buChar char="•"/>
              <a:tabLst>
                <a:tab pos="965835" algn="l"/>
              </a:tabLst>
            </a:pP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Private </a:t>
            </a:r>
            <a:r>
              <a:rPr sz="2400" spc="-5" dirty="0">
                <a:latin typeface="Times New Roman"/>
                <a:cs typeface="Times New Roman"/>
              </a:rPr>
              <a:t>Cloud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owned </a:t>
            </a:r>
            <a:r>
              <a:rPr sz="2400" dirty="0">
                <a:latin typeface="Times New Roman"/>
                <a:cs typeface="Times New Roman"/>
              </a:rPr>
              <a:t>by a </a:t>
            </a:r>
            <a:r>
              <a:rPr sz="2400" spc="-5" dirty="0">
                <a:latin typeface="Times New Roman"/>
                <a:cs typeface="Times New Roman"/>
              </a:rPr>
              <a:t>single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organization.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965200" marR="2799715" indent="-343535" algn="just">
              <a:lnSpc>
                <a:spcPct val="100000"/>
              </a:lnSpc>
              <a:buFont typeface="Arial"/>
              <a:buChar char="•"/>
              <a:tabLst>
                <a:tab pos="965835" algn="l"/>
              </a:tabLst>
            </a:pPr>
            <a:r>
              <a:rPr sz="2400" dirty="0">
                <a:latin typeface="Times New Roman"/>
                <a:cs typeface="Times New Roman"/>
              </a:rPr>
              <a:t>Private </a:t>
            </a:r>
            <a:r>
              <a:rPr sz="2400" spc="-5" dirty="0">
                <a:latin typeface="Times New Roman"/>
                <a:cs typeface="Times New Roman"/>
              </a:rPr>
              <a:t>cloud </a:t>
            </a:r>
            <a:r>
              <a:rPr sz="2400" dirty="0">
                <a:latin typeface="Times New Roman"/>
                <a:cs typeface="Times New Roman"/>
              </a:rPr>
              <a:t>helps an </a:t>
            </a:r>
            <a:r>
              <a:rPr sz="2400" spc="-5" dirty="0">
                <a:latin typeface="Times New Roman"/>
                <a:cs typeface="Times New Roman"/>
              </a:rPr>
              <a:t>organization </a:t>
            </a: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centralizing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access </a:t>
            </a:r>
            <a:r>
              <a:rPr sz="2400" spc="-10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IT resources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various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locations</a:t>
            </a:r>
            <a:r>
              <a:rPr sz="2400" dirty="0">
                <a:latin typeface="Times New Roman"/>
                <a:cs typeface="Times New Roman"/>
              </a:rPr>
              <a:t>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departments.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965200" marR="2800350" indent="-343535" algn="just">
              <a:lnSpc>
                <a:spcPct val="100000"/>
              </a:lnSpc>
              <a:buFont typeface="Arial"/>
              <a:buChar char="•"/>
              <a:tabLst>
                <a:tab pos="965835" algn="l"/>
              </a:tabLst>
            </a:pPr>
            <a:r>
              <a:rPr sz="2400" dirty="0">
                <a:latin typeface="Times New Roman"/>
                <a:cs typeface="Times New Roman"/>
              </a:rPr>
              <a:t>Private </a:t>
            </a:r>
            <a:r>
              <a:rPr sz="2400" spc="-5" dirty="0">
                <a:latin typeface="Times New Roman"/>
                <a:cs typeface="Times New Roman"/>
              </a:rPr>
              <a:t>clouds </a:t>
            </a:r>
            <a:r>
              <a:rPr sz="2400" dirty="0">
                <a:latin typeface="Times New Roman"/>
                <a:cs typeface="Times New Roman"/>
              </a:rPr>
              <a:t>are ideal, </a:t>
            </a:r>
            <a:r>
              <a:rPr sz="2400" spc="-5" dirty="0">
                <a:latin typeface="Times New Roman"/>
                <a:cs typeface="Times New Roman"/>
              </a:rPr>
              <a:t>especially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organizations</a:t>
            </a:r>
            <a:r>
              <a:rPr sz="2400" spc="-5" dirty="0">
                <a:latin typeface="Times New Roman"/>
                <a:cs typeface="Times New Roman"/>
              </a:rPr>
              <a:t> that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have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heavily </a:t>
            </a:r>
            <a:r>
              <a:rPr sz="2400" dirty="0">
                <a:latin typeface="Times New Roman"/>
                <a:cs typeface="Times New Roman"/>
              </a:rPr>
              <a:t> invested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infrastructure.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116</a:t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60526"/>
            <a:ext cx="11075035" cy="405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The Case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5" dirty="0">
                <a:latin typeface="Times New Roman"/>
                <a:cs typeface="Times New Roman"/>
              </a:rPr>
              <a:t> Private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example,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8419">
              <a:lnSpc>
                <a:spcPct val="100000"/>
              </a:lnSpc>
            </a:pP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are a financial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with a big </a:t>
            </a:r>
            <a:r>
              <a:rPr sz="2000" spc="-5" dirty="0">
                <a:latin typeface="Times New Roman"/>
                <a:cs typeface="Times New Roman"/>
              </a:rPr>
              <a:t>infrastructure. </a:t>
            </a: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deal with sensitive information, hence,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utmost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importance.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You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centralized,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greater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12800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though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expensive,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greater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control.</a:t>
            </a:r>
            <a:endParaRPr sz="2000">
              <a:latin typeface="Times New Roman"/>
              <a:cs typeface="Times New Roman"/>
            </a:endParaRPr>
          </a:p>
          <a:p>
            <a:pPr marL="812800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designed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you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business.</a:t>
            </a:r>
            <a:endParaRPr sz="2000">
              <a:latin typeface="Times New Roman"/>
              <a:cs typeface="Times New Roman"/>
            </a:endParaRPr>
          </a:p>
          <a:p>
            <a:pPr marL="812800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rapid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scaling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operations.</a:t>
            </a:r>
            <a:endParaRPr sz="2000">
              <a:latin typeface="Times New Roman"/>
              <a:cs typeface="Times New Roman"/>
            </a:endParaRPr>
          </a:p>
          <a:p>
            <a:pPr marL="812800" marR="5080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importantly,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when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issues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arise,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you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prioritize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them,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unlike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cloud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delays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resolving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 </a:t>
            </a:r>
            <a:r>
              <a:rPr sz="2000" dirty="0">
                <a:latin typeface="Times New Roman"/>
                <a:cs typeface="Times New Roman"/>
              </a:rPr>
              <a:t>issue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up.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8300" y="5050535"/>
            <a:ext cx="2072640" cy="15529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117</a:t>
            </a:fld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525981"/>
            <a:ext cx="10869930" cy="2558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Public Cloud </a:t>
            </a:r>
            <a:r>
              <a:rPr sz="2400" b="1" dirty="0">
                <a:latin typeface="Times New Roman"/>
                <a:cs typeface="Times New Roman"/>
              </a:rPr>
              <a:t>vs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2180"/>
              </a:spcBef>
            </a:pPr>
            <a:r>
              <a:rPr sz="2000" spc="-5" dirty="0">
                <a:latin typeface="Times New Roman"/>
                <a:cs typeface="Times New Roman"/>
              </a:rPr>
              <a:t>Private clouds combine </a:t>
            </a:r>
            <a:r>
              <a:rPr sz="2000" dirty="0">
                <a:latin typeface="Times New Roman"/>
                <a:cs typeface="Times New Roman"/>
              </a:rPr>
              <a:t>the security </a:t>
            </a:r>
            <a:r>
              <a:rPr sz="2000" spc="-5" dirty="0">
                <a:latin typeface="Times New Roman"/>
                <a:cs typeface="Times New Roman"/>
              </a:rPr>
              <a:t>of keeping resources in-house with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scalability </a:t>
            </a:r>
            <a:r>
              <a:rPr sz="2000" spc="-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cloud </a:t>
            </a:r>
            <a:r>
              <a:rPr sz="2000" spc="5" dirty="0">
                <a:latin typeface="Times New Roman"/>
                <a:cs typeface="Times New Roman"/>
              </a:rPr>
              <a:t>by 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storing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resources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privately.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Therefore,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ideal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solution</a:t>
            </a:r>
            <a:r>
              <a:rPr sz="2000" dirty="0">
                <a:latin typeface="Times New Roman"/>
                <a:cs typeface="Times New Roman"/>
              </a:rPr>
              <a:t> 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companies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compliance </a:t>
            </a:r>
            <a:r>
              <a:rPr sz="2000" dirty="0">
                <a:latin typeface="Times New Roman"/>
                <a:cs typeface="Times New Roman"/>
              </a:rPr>
              <a:t> requirements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cannot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68389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financial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restrictions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dealing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sensitive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3688" y="4625340"/>
            <a:ext cx="2874263" cy="18455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118</a:t>
            </a:fld>
            <a:endParaRPr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08328"/>
            <a:ext cx="3969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Public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 vs</a:t>
            </a:r>
            <a:r>
              <a:rPr sz="2400" b="1" dirty="0">
                <a:latin typeface="Times New Roman"/>
                <a:cs typeface="Times New Roman"/>
              </a:rPr>
              <a:t> Private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52927" y="1537714"/>
            <a:ext cx="6977380" cy="5236845"/>
            <a:chOff x="2852927" y="1537714"/>
            <a:chExt cx="6977380" cy="5236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2071" y="1546858"/>
              <a:ext cx="6958583" cy="52181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57499" y="1542286"/>
              <a:ext cx="6967855" cy="5227320"/>
            </a:xfrm>
            <a:custGeom>
              <a:avLst/>
              <a:gdLst/>
              <a:ahLst/>
              <a:cxnLst/>
              <a:rect l="l" t="t" r="r" b="b"/>
              <a:pathLst>
                <a:path w="6967855" h="5227320">
                  <a:moveTo>
                    <a:pt x="0" y="5227320"/>
                  </a:moveTo>
                  <a:lnTo>
                    <a:pt x="6967728" y="5227320"/>
                  </a:lnTo>
                  <a:lnTo>
                    <a:pt x="6967728" y="0"/>
                  </a:lnTo>
                  <a:lnTo>
                    <a:pt x="0" y="0"/>
                  </a:lnTo>
                  <a:lnTo>
                    <a:pt x="0" y="52273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119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144015"/>
            <a:ext cx="1677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Why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Cloud?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932" y="1546860"/>
            <a:ext cx="9019032" cy="48097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6"/>
    </mc:Choice>
    <mc:Fallback>
      <p:transition spd="slow" advTm="16726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60526"/>
            <a:ext cx="5595620" cy="319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Community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812800" marR="5715" indent="-343535" algn="just">
              <a:lnSpc>
                <a:spcPct val="100000"/>
              </a:lnSpc>
              <a:buFont typeface="Arial"/>
              <a:buChar char="•"/>
              <a:tabLst>
                <a:tab pos="813435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 cloud model is shared </a:t>
            </a:r>
            <a:r>
              <a:rPr sz="2000" dirty="0">
                <a:latin typeface="Times New Roman"/>
                <a:cs typeface="Times New Roman"/>
              </a:rPr>
              <a:t>by a </a:t>
            </a:r>
            <a:r>
              <a:rPr sz="2000" spc="-5" dirty="0">
                <a:latin typeface="Times New Roman"/>
                <a:cs typeface="Times New Roman"/>
              </a:rPr>
              <a:t>group 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similar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requirements </a:t>
            </a:r>
            <a:r>
              <a:rPr sz="2000" dirty="0">
                <a:latin typeface="Times New Roman"/>
                <a:cs typeface="Times New Roman"/>
              </a:rPr>
              <a:t> such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security,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compliance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policies.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2800" marR="5080" indent="-343535" algn="just">
              <a:lnSpc>
                <a:spcPct val="100000"/>
              </a:lnSpc>
              <a:buFont typeface="Arial"/>
              <a:buChar char="•"/>
              <a:tabLst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may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jointly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owned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the </a:t>
            </a:r>
            <a:r>
              <a:rPr sz="2000" spc="-5" dirty="0">
                <a:latin typeface="Times New Roman"/>
                <a:cs typeface="Times New Roman"/>
              </a:rPr>
              <a:t>community members </a:t>
            </a:r>
            <a:r>
              <a:rPr sz="2000" dirty="0">
                <a:latin typeface="Times New Roman"/>
                <a:cs typeface="Times New Roman"/>
              </a:rPr>
              <a:t>or by a </a:t>
            </a:r>
            <a:r>
              <a:rPr sz="2000" spc="-5" dirty="0">
                <a:latin typeface="Times New Roman"/>
                <a:cs typeface="Times New Roman"/>
              </a:rPr>
              <a:t>third-party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 provider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5" dirty="0">
                <a:latin typeface="Times New Roman"/>
                <a:cs typeface="Times New Roman"/>
              </a:rPr>
              <a:t>provisions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public cloud </a:t>
            </a:r>
            <a:r>
              <a:rPr sz="2000" dirty="0">
                <a:latin typeface="Times New Roman"/>
                <a:cs typeface="Times New Roman"/>
              </a:rPr>
              <a:t> with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limited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0676" y="1586483"/>
            <a:ext cx="5955791" cy="4648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120</a:t>
            </a:fld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60526"/>
            <a:ext cx="11075035" cy="405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The Case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5" dirty="0">
                <a:latin typeface="Times New Roman"/>
                <a:cs typeface="Times New Roman"/>
              </a:rPr>
              <a:t> Community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812800" marR="5080" indent="-343535" algn="just">
              <a:lnSpc>
                <a:spcPct val="100000"/>
              </a:lnSpc>
              <a:buFont typeface="Arial"/>
              <a:buChar char="•"/>
              <a:tabLst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example, the Department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Defense and </a:t>
            </a:r>
            <a:r>
              <a:rPr sz="2000" spc="-10" dirty="0">
                <a:latin typeface="Times New Roman"/>
                <a:cs typeface="Times New Roman"/>
              </a:rPr>
              <a:t>some </a:t>
            </a:r>
            <a:r>
              <a:rPr sz="2000" spc="-5" dirty="0">
                <a:latin typeface="Times New Roman"/>
                <a:cs typeface="Times New Roman"/>
              </a:rPr>
              <a:t>intelligence agencies </a:t>
            </a:r>
            <a:r>
              <a:rPr sz="2000" dirty="0">
                <a:latin typeface="Times New Roman"/>
                <a:cs typeface="Times New Roman"/>
              </a:rPr>
              <a:t>have </a:t>
            </a:r>
            <a:r>
              <a:rPr sz="2000" spc="-5" dirty="0">
                <a:latin typeface="Times New Roman"/>
                <a:cs typeface="Times New Roman"/>
              </a:rPr>
              <a:t>launched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5" dirty="0">
                <a:latin typeface="Times New Roman"/>
                <a:cs typeface="Times New Roman"/>
              </a:rPr>
              <a:t>center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improvement initiatives using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community cloud. This enables </a:t>
            </a:r>
            <a:r>
              <a:rPr sz="2000" dirty="0">
                <a:latin typeface="Times New Roman"/>
                <a:cs typeface="Times New Roman"/>
              </a:rPr>
              <a:t>them </a:t>
            </a:r>
            <a:r>
              <a:rPr sz="2000" spc="-5" dirty="0">
                <a:latin typeface="Times New Roman"/>
                <a:cs typeface="Times New Roman"/>
              </a:rPr>
              <a:t>to easily share data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other </a:t>
            </a:r>
            <a:r>
              <a:rPr sz="2000" dirty="0">
                <a:latin typeface="Times New Roman"/>
                <a:cs typeface="Times New Roman"/>
              </a:rPr>
              <a:t> agencies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dirty="0">
                <a:latin typeface="Times New Roman"/>
                <a:cs typeface="Times New Roman"/>
              </a:rPr>
              <a:t> cloud,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still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keeping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controlled.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2800" marR="6350" indent="-343535" algn="just">
              <a:lnSpc>
                <a:spcPct val="100000"/>
              </a:lnSpc>
              <a:buFont typeface="Arial"/>
              <a:buChar char="•"/>
              <a:tabLst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Another </a:t>
            </a:r>
            <a:r>
              <a:rPr sz="2000" spc="-5" dirty="0">
                <a:latin typeface="Times New Roman"/>
                <a:cs typeface="Times New Roman"/>
              </a:rPr>
              <a:t>industry taking advantage of community clouds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healthcare </a:t>
            </a:r>
            <a:r>
              <a:rPr sz="2000" spc="-20" dirty="0">
                <a:latin typeface="Times New Roman"/>
                <a:cs typeface="Times New Roman"/>
              </a:rPr>
              <a:t>industry,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where everyone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dirty="0">
                <a:latin typeface="Times New Roman"/>
                <a:cs typeface="Times New Roman"/>
              </a:rPr>
              <a:t>support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patients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exchange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a controlled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way.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2800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rabi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easy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collaboration</a:t>
            </a:r>
            <a:endParaRPr sz="2000">
              <a:latin typeface="Times New Roman"/>
              <a:cs typeface="Times New Roman"/>
            </a:endParaRPr>
          </a:p>
          <a:p>
            <a:pPr marL="1384300" lvl="1" indent="-457834">
              <a:lnSpc>
                <a:spcPct val="100000"/>
              </a:lnSpc>
              <a:buAutoNum type="arabicPeriod"/>
              <a:tabLst>
                <a:tab pos="1384300" algn="l"/>
                <a:tab pos="1384935" algn="l"/>
              </a:tabLst>
            </a:pPr>
            <a:r>
              <a:rPr sz="2000" dirty="0">
                <a:latin typeface="Times New Roman"/>
                <a:cs typeface="Times New Roman"/>
              </a:rPr>
              <a:t>Lowers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4092" y="4180332"/>
            <a:ext cx="3997452" cy="23591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121</a:t>
            </a:fld>
            <a:endParaRPr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60526"/>
            <a:ext cx="4522470" cy="405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Hybrid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812800" marR="5080" indent="-343535" algn="just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Hybrid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combination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 </a:t>
            </a:r>
            <a:r>
              <a:rPr sz="2000" spc="-5" dirty="0">
                <a:latin typeface="Times New Roman"/>
                <a:cs typeface="Times New Roman"/>
              </a:rPr>
              <a:t>or more models, private </a:t>
            </a:r>
            <a:r>
              <a:rPr sz="2000" dirty="0">
                <a:latin typeface="Times New Roman"/>
                <a:cs typeface="Times New Roman"/>
              </a:rPr>
              <a:t>cloud,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dirty="0">
                <a:latin typeface="Times New Roman"/>
                <a:cs typeface="Times New Roman"/>
              </a:rPr>
              <a:t> 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2800" marR="5080" indent="-343535" algn="just">
              <a:lnSpc>
                <a:spcPct val="100000"/>
              </a:lnSpc>
              <a:buFont typeface="Arial"/>
              <a:buChar char="•"/>
              <a:tabLst>
                <a:tab pos="813435" algn="l"/>
              </a:tabLst>
            </a:pPr>
            <a:r>
              <a:rPr sz="2000" spc="-5" dirty="0">
                <a:latin typeface="Times New Roman"/>
                <a:cs typeface="Times New Roman"/>
              </a:rPr>
              <a:t>For example, </a:t>
            </a:r>
            <a:r>
              <a:rPr sz="2000" dirty="0">
                <a:latin typeface="Times New Roman"/>
                <a:cs typeface="Times New Roman"/>
              </a:rPr>
              <a:t>a cloud </a:t>
            </a:r>
            <a:r>
              <a:rPr sz="2000" spc="-5" dirty="0">
                <a:latin typeface="Times New Roman"/>
                <a:cs typeface="Times New Roman"/>
              </a:rPr>
              <a:t>consumer may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choose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services,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processing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sensitive</a:t>
            </a:r>
            <a:r>
              <a:rPr sz="2000" dirty="0">
                <a:latin typeface="Times New Roman"/>
                <a:cs typeface="Times New Roman"/>
              </a:rPr>
              <a:t> data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4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private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other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less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sensitive cloud services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public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5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combination is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hybrid deployment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167" y="1546860"/>
            <a:ext cx="6918959" cy="35874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122</a:t>
            </a:fld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4743" y="4270247"/>
            <a:ext cx="4876800" cy="20863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11068685" cy="369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65100" algn="just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dirty="0">
                <a:latin typeface="Times New Roman"/>
                <a:cs typeface="Times New Roman"/>
              </a:rPr>
              <a:t> 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Hybrid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65100" marR="5080" algn="just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Consider a business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dynamic work </a:t>
            </a:r>
            <a:r>
              <a:rPr sz="2400" dirty="0">
                <a:latin typeface="Times New Roman"/>
                <a:cs typeface="Times New Roman"/>
              </a:rPr>
              <a:t>load that experiences significant hike in </a:t>
            </a:r>
            <a:r>
              <a:rPr sz="2400" spc="-5" dirty="0">
                <a:latin typeface="Times New Roman"/>
                <a:cs typeface="Times New Roman"/>
              </a:rPr>
              <a:t>business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during holiday season. They require </a:t>
            </a:r>
            <a:r>
              <a:rPr sz="2400" spc="-5" dirty="0">
                <a:latin typeface="Times New Roman"/>
                <a:cs typeface="Times New Roman"/>
              </a:rPr>
              <a:t>more </a:t>
            </a:r>
            <a:r>
              <a:rPr sz="2400" dirty="0">
                <a:latin typeface="Times New Roman"/>
                <a:cs typeface="Times New Roman"/>
              </a:rPr>
              <a:t>resources to handle the peak season. </a:t>
            </a:r>
            <a:r>
              <a:rPr sz="2400" spc="-15" dirty="0">
                <a:latin typeface="Times New Roman"/>
                <a:cs typeface="Times New Roman"/>
              </a:rPr>
              <a:t>However,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year.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What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would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best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option?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65100" marR="27114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hybrid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5" dirty="0">
                <a:latin typeface="Times New Roman"/>
                <a:cs typeface="Times New Roman"/>
              </a:rPr>
              <a:t> for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off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season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operations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holiday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season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an ideal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combination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business.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6059" y="1306067"/>
            <a:ext cx="4663440" cy="50505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8543290" cy="4059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65100" algn="just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Other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Deployment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65100" marR="2790825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There are </a:t>
            </a:r>
            <a:r>
              <a:rPr sz="2400" spc="-5" dirty="0">
                <a:latin typeface="Times New Roman"/>
                <a:cs typeface="Times New Roman"/>
              </a:rPr>
              <a:t>other variations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-5" dirty="0">
                <a:latin typeface="Times New Roman"/>
                <a:cs typeface="Times New Roman"/>
              </a:rPr>
              <a:t>basic cloud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deployment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65100" marR="2788920" algn="just">
              <a:lnSpc>
                <a:spcPct val="100000"/>
              </a:lnSpc>
            </a:pPr>
            <a:r>
              <a:rPr sz="2400" b="1" spc="-15" dirty="0">
                <a:latin typeface="Times New Roman"/>
                <a:cs typeface="Times New Roman"/>
              </a:rPr>
              <a:t>Virtual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Private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Cloud: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6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called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‘dedicated cloud’ </a:t>
            </a:r>
            <a:r>
              <a:rPr sz="2400" dirty="0">
                <a:latin typeface="Times New Roman"/>
                <a:cs typeface="Times New Roman"/>
              </a:rPr>
              <a:t>or ‘hosted </a:t>
            </a:r>
            <a:r>
              <a:rPr sz="2400" spc="-5" dirty="0">
                <a:latin typeface="Times New Roman"/>
                <a:cs typeface="Times New Roman"/>
              </a:rPr>
              <a:t>cloud’ </a:t>
            </a:r>
            <a:r>
              <a:rPr sz="2400" spc="-1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self-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contained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cloud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</a:t>
            </a:r>
            <a:r>
              <a:rPr sz="2400" dirty="0">
                <a:latin typeface="Times New Roman"/>
                <a:cs typeface="Times New Roman"/>
              </a:rPr>
              <a:t> hosted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managed</a:t>
            </a:r>
            <a:r>
              <a:rPr sz="2400" dirty="0">
                <a:latin typeface="Times New Roman"/>
                <a:cs typeface="Times New Roman"/>
              </a:rPr>
              <a:t> by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provider.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124</a:t>
            </a:fld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667" y="2380488"/>
            <a:ext cx="5647944" cy="4158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8543290" cy="186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Other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Deployment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2400" b="1" spc="-10" dirty="0">
                <a:latin typeface="Times New Roman"/>
                <a:cs typeface="Times New Roman"/>
              </a:rPr>
              <a:t>Inter-Cloud: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comprised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two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dirty="0">
                <a:latin typeface="Times New Roman"/>
                <a:cs typeface="Times New Roman"/>
              </a:rPr>
              <a:t> interconnected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125</a:t>
            </a:fld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60526"/>
            <a:ext cx="543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Advantages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of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9716" y="1694688"/>
            <a:ext cx="6992111" cy="48935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126</a:t>
            </a:fld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127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11123295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Advantages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of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marR="32321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Cost </a:t>
            </a:r>
            <a:r>
              <a:rPr sz="2400" b="1" dirty="0">
                <a:latin typeface="Times New Roman"/>
                <a:cs typeface="Times New Roman"/>
              </a:rPr>
              <a:t>Efficient </a:t>
            </a:r>
            <a:r>
              <a:rPr sz="2400" dirty="0">
                <a:latin typeface="Times New Roman"/>
                <a:cs typeface="Times New Roman"/>
              </a:rPr>
              <a:t>– the </a:t>
            </a:r>
            <a:r>
              <a:rPr sz="2400" spc="-5" dirty="0">
                <a:latin typeface="Times New Roman"/>
                <a:cs typeface="Times New Roman"/>
              </a:rPr>
              <a:t>pay-as-you-go model </a:t>
            </a:r>
            <a:r>
              <a:rPr sz="2400" dirty="0">
                <a:latin typeface="Times New Roman"/>
                <a:cs typeface="Times New Roman"/>
              </a:rPr>
              <a:t>significantly </a:t>
            </a:r>
            <a:r>
              <a:rPr sz="2400" spc="-5" dirty="0">
                <a:latin typeface="Times New Roman"/>
                <a:cs typeface="Times New Roman"/>
              </a:rPr>
              <a:t>minimizes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5" dirty="0">
                <a:latin typeface="Times New Roman"/>
                <a:cs typeface="Times New Roman"/>
              </a:rPr>
              <a:t>organization’s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costs.</a:t>
            </a:r>
            <a:endParaRPr sz="2400">
              <a:latin typeface="Times New Roman"/>
              <a:cs typeface="Times New Roman"/>
            </a:endParaRPr>
          </a:p>
          <a:p>
            <a:pPr marL="469900" marR="13335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Almost Unlimited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Storage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Using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means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unlimited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15" dirty="0">
                <a:latin typeface="Times New Roman"/>
                <a:cs typeface="Times New Roman"/>
              </a:rPr>
              <a:t> capability.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 </a:t>
            </a:r>
            <a:r>
              <a:rPr sz="2400" dirty="0">
                <a:latin typeface="Times New Roman"/>
                <a:cs typeface="Times New Roman"/>
              </a:rPr>
              <a:t>running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no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investing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storage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devices.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latin typeface="Times New Roman"/>
                <a:cs typeface="Times New Roman"/>
              </a:rPr>
              <a:t>Backup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 Recovery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Hence,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backup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recovery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becomes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easier.</a:t>
            </a:r>
            <a:endParaRPr sz="2400">
              <a:latin typeface="Times New Roman"/>
              <a:cs typeface="Times New Roman"/>
            </a:endParaRPr>
          </a:p>
          <a:p>
            <a:pPr marL="469900" marR="227965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Automatic</a:t>
            </a:r>
            <a:r>
              <a:rPr sz="2400" b="1" spc="-10" dirty="0">
                <a:latin typeface="Times New Roman"/>
                <a:cs typeface="Times New Roman"/>
              </a:rPr>
              <a:t> Software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Integration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software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made</a:t>
            </a:r>
            <a:r>
              <a:rPr sz="2400" dirty="0">
                <a:latin typeface="Times New Roman"/>
                <a:cs typeface="Times New Roman"/>
              </a:rPr>
              <a:t> by </a:t>
            </a:r>
            <a:r>
              <a:rPr sz="2400" spc="-10" dirty="0">
                <a:latin typeface="Times New Roman"/>
                <a:cs typeface="Times New Roman"/>
              </a:rPr>
              <a:t>different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developers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tested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integrated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several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times </a:t>
            </a:r>
            <a:r>
              <a:rPr sz="2400" dirty="0">
                <a:latin typeface="Times New Roman"/>
                <a:cs typeface="Times New Roman"/>
              </a:rPr>
              <a:t>in a </a:t>
            </a:r>
            <a:r>
              <a:rPr sz="2400" spc="-40" dirty="0">
                <a:latin typeface="Times New Roman"/>
                <a:cs typeface="Times New Roman"/>
              </a:rPr>
              <a:t>day.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automatically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 cloud.</a:t>
            </a:r>
            <a:endParaRPr sz="2400">
              <a:latin typeface="Times New Roman"/>
              <a:cs typeface="Times New Roman"/>
            </a:endParaRPr>
          </a:p>
          <a:p>
            <a:pPr marL="469900" marR="165100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sz="2400" b="1" dirty="0">
                <a:latin typeface="Times New Roman"/>
                <a:cs typeface="Times New Roman"/>
              </a:rPr>
              <a:t>Easy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Access</a:t>
            </a:r>
            <a:r>
              <a:rPr sz="2400" b="1" dirty="0">
                <a:latin typeface="Times New Roman"/>
                <a:cs typeface="Times New Roman"/>
              </a:rPr>
              <a:t> to Information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registered,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any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any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sz="2400" b="1" dirty="0">
                <a:latin typeface="Times New Roman"/>
                <a:cs typeface="Times New Roman"/>
              </a:rPr>
              <a:t>Quick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Deployment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 cloud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 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 entire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fully</a:t>
            </a:r>
            <a:r>
              <a:rPr sz="2400" dirty="0">
                <a:latin typeface="Times New Roman"/>
                <a:cs typeface="Times New Roman"/>
              </a:rPr>
              <a:t> functioning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2867" y="6265875"/>
            <a:ext cx="300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just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couple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minutes.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419480"/>
            <a:ext cx="11479530" cy="5506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Disadvantages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Technical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issues:</a:t>
            </a:r>
            <a:endParaRPr sz="2400">
              <a:latin typeface="Times New Roman"/>
              <a:cs typeface="Times New Roman"/>
            </a:endParaRPr>
          </a:p>
          <a:p>
            <a:pPr marL="829310" marR="508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Though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enables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 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anywhere 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any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 can </a:t>
            </a:r>
            <a:r>
              <a:rPr sz="2400" spc="-5" dirty="0">
                <a:latin typeface="Times New Roman"/>
                <a:cs typeface="Times New Roman"/>
              </a:rPr>
              <a:t>sometimes malfunction </a:t>
            </a:r>
            <a:r>
              <a:rPr sz="2400" dirty="0">
                <a:latin typeface="Times New Roman"/>
                <a:cs typeface="Times New Roman"/>
              </a:rPr>
              <a:t>and besides that you also need a strong internet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AutoNum type="arabicPeriod" startAt="2"/>
              <a:tabLst>
                <a:tab pos="829310" algn="l"/>
                <a:tab pos="829944" algn="l"/>
              </a:tabLst>
            </a:pP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 marL="829310" marR="519430">
              <a:lnSpc>
                <a:spcPct val="100000"/>
              </a:lnSpc>
            </a:pPr>
            <a:r>
              <a:rPr sz="2400" spc="-85" dirty="0">
                <a:latin typeface="Times New Roman"/>
                <a:cs typeface="Times New Roman"/>
              </a:rPr>
              <a:t>You</a:t>
            </a:r>
            <a:r>
              <a:rPr sz="2400" dirty="0">
                <a:latin typeface="Times New Roman"/>
                <a:cs typeface="Times New Roman"/>
              </a:rPr>
              <a:t> should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always </a:t>
            </a:r>
            <a:r>
              <a:rPr sz="2400" dirty="0">
                <a:latin typeface="Times New Roman"/>
                <a:cs typeface="Times New Roman"/>
              </a:rPr>
              <a:t>be careful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choose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most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reliable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company’s</a:t>
            </a:r>
            <a:r>
              <a:rPr sz="2400" spc="-5" dirty="0">
                <a:latin typeface="Times New Roman"/>
                <a:cs typeface="Times New Roman"/>
              </a:rPr>
              <a:t> sensitive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handed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third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storage.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AutoNum type="arabicPeriod" startAt="3"/>
              <a:tabLst>
                <a:tab pos="829310" algn="l"/>
                <a:tab pos="829944" algn="l"/>
              </a:tabLst>
            </a:pPr>
            <a:r>
              <a:rPr sz="2400" b="1" dirty="0">
                <a:latin typeface="Times New Roman"/>
                <a:cs typeface="Times New Roman"/>
              </a:rPr>
              <a:t>P</a:t>
            </a:r>
            <a:r>
              <a:rPr sz="2400" b="1" spc="-50" dirty="0">
                <a:latin typeface="Times New Roman"/>
                <a:cs typeface="Times New Roman"/>
              </a:rPr>
              <a:t>r</a:t>
            </a:r>
            <a:r>
              <a:rPr sz="2400" b="1" spc="-5" dirty="0">
                <a:latin typeface="Times New Roman"/>
                <a:cs typeface="Times New Roman"/>
              </a:rPr>
              <a:t>one</a:t>
            </a:r>
            <a:r>
              <a:rPr sz="2400" b="1" dirty="0">
                <a:latin typeface="Times New Roman"/>
                <a:cs typeface="Times New Roman"/>
              </a:rPr>
              <a:t> to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Attack:</a:t>
            </a:r>
            <a:endParaRPr sz="2400">
              <a:latin typeface="Times New Roman"/>
              <a:cs typeface="Times New Roman"/>
            </a:endParaRPr>
          </a:p>
          <a:p>
            <a:pPr marL="82931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Storing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cloud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makes</a:t>
            </a:r>
            <a:r>
              <a:rPr sz="2400" dirty="0">
                <a:latin typeface="Times New Roman"/>
                <a:cs typeface="Times New Roman"/>
              </a:rPr>
              <a:t> 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accessible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hackers.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5134" y="2695397"/>
            <a:ext cx="5319395" cy="1551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78815" marR="5080" indent="-666750">
              <a:lnSpc>
                <a:spcPct val="100000"/>
              </a:lnSpc>
              <a:spcBef>
                <a:spcPts val="105"/>
              </a:spcBef>
            </a:pPr>
            <a:r>
              <a:rPr sz="5000" b="1" spc="-15" dirty="0">
                <a:latin typeface="Arial"/>
                <a:cs typeface="Arial"/>
              </a:rPr>
              <a:t>Cloud</a:t>
            </a:r>
            <a:r>
              <a:rPr sz="5000" b="1" spc="-145" dirty="0">
                <a:latin typeface="Arial"/>
                <a:cs typeface="Arial"/>
              </a:rPr>
              <a:t> </a:t>
            </a:r>
            <a:r>
              <a:rPr sz="5000" b="1" spc="-15" dirty="0">
                <a:latin typeface="Arial"/>
                <a:cs typeface="Arial"/>
              </a:rPr>
              <a:t>Computing </a:t>
            </a:r>
            <a:r>
              <a:rPr sz="5000" b="1" spc="-1375" dirty="0">
                <a:latin typeface="Arial"/>
                <a:cs typeface="Arial"/>
              </a:rPr>
              <a:t> </a:t>
            </a:r>
            <a:r>
              <a:rPr sz="5000" b="1" spc="-15" dirty="0">
                <a:latin typeface="Arial"/>
                <a:cs typeface="Arial"/>
              </a:rPr>
              <a:t>Case</a:t>
            </a:r>
            <a:r>
              <a:rPr sz="5000" b="1" spc="-75" dirty="0">
                <a:latin typeface="Arial"/>
                <a:cs typeface="Arial"/>
              </a:rPr>
              <a:t> </a:t>
            </a:r>
            <a:r>
              <a:rPr sz="5000" b="1" spc="-20" dirty="0">
                <a:latin typeface="Arial"/>
                <a:cs typeface="Arial"/>
              </a:rPr>
              <a:t>Studies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145539"/>
            <a:ext cx="11530965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Why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</a:t>
            </a:r>
            <a:r>
              <a:rPr sz="2000" dirty="0">
                <a:latin typeface="Times New Roman"/>
                <a:cs typeface="Times New Roman"/>
              </a:rPr>
              <a:t> 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popular.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20066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70" dirty="0">
                <a:latin typeface="Times New Roman"/>
                <a:cs typeface="Times New Roman"/>
              </a:rPr>
              <a:t>We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</a:t>
            </a:r>
            <a:r>
              <a:rPr sz="2000" spc="-10" dirty="0">
                <a:latin typeface="Times New Roman"/>
                <a:cs typeface="Times New Roman"/>
              </a:rPr>
              <a:t> large </a:t>
            </a:r>
            <a:r>
              <a:rPr sz="2000" spc="-5" dirty="0">
                <a:latin typeface="Times New Roman"/>
                <a:cs typeface="Times New Roman"/>
              </a:rPr>
              <a:t>amounts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latest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hi-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tech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even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2800" marR="311150" lvl="1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Consider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traditional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method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company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recruits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 more employees, </a:t>
            </a:r>
            <a:r>
              <a:rPr sz="2000" dirty="0">
                <a:latin typeface="Times New Roman"/>
                <a:cs typeface="Times New Roman"/>
              </a:rPr>
              <a:t>then you need to do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the hardware as well as software </a:t>
            </a:r>
            <a:r>
              <a:rPr sz="2000" spc="-5" dirty="0">
                <a:latin typeface="Times New Roman"/>
                <a:cs typeface="Times New Roman"/>
              </a:rPr>
              <a:t>setup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those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again,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inevitably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increase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expenses.</a:t>
            </a:r>
            <a:endParaRPr sz="2000">
              <a:latin typeface="Times New Roman"/>
              <a:cs typeface="Times New Roman"/>
            </a:endParaRPr>
          </a:p>
          <a:p>
            <a:pPr marL="812800" marR="508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10" dirty="0">
                <a:latin typeface="Times New Roman"/>
                <a:cs typeface="Times New Roman"/>
              </a:rPr>
              <a:t>However, </a:t>
            </a:r>
            <a:r>
              <a:rPr sz="2000" dirty="0">
                <a:latin typeface="Times New Roman"/>
                <a:cs typeface="Times New Roman"/>
              </a:rPr>
              <a:t>using cloud computing, you get the platform on rent and </a:t>
            </a:r>
            <a:r>
              <a:rPr sz="2000" spc="-5" dirty="0">
                <a:latin typeface="Times New Roman"/>
                <a:cs typeface="Times New Roman"/>
              </a:rPr>
              <a:t>simply </a:t>
            </a:r>
            <a:r>
              <a:rPr sz="2000" dirty="0">
                <a:latin typeface="Times New Roman"/>
                <a:cs typeface="Times New Roman"/>
              </a:rPr>
              <a:t>provide the </a:t>
            </a:r>
            <a:r>
              <a:rPr sz="2000" spc="-5" dirty="0">
                <a:latin typeface="Times New Roman"/>
                <a:cs typeface="Times New Roman"/>
              </a:rPr>
              <a:t>employees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terminal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credentials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Hence,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memory</a:t>
            </a:r>
            <a:r>
              <a:rPr sz="2000" dirty="0">
                <a:latin typeface="Times New Roman"/>
                <a:cs typeface="Times New Roman"/>
              </a:rPr>
              <a:t> 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setup.</a:t>
            </a:r>
            <a:endParaRPr sz="200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Whenever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</a:t>
            </a:r>
            <a:r>
              <a:rPr sz="2000" dirty="0">
                <a:latin typeface="Times New Roman"/>
                <a:cs typeface="Times New Roman"/>
              </a:rPr>
              <a:t> quits,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rentals.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0"/>
    </mc:Choice>
    <mc:Fallback>
      <p:transition spd="slow" advTm="514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1436369"/>
            <a:ext cx="1962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Case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Study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699" y="2170938"/>
            <a:ext cx="4091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WhatsApp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(hosted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IBM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Softlayer)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3204" y="4669282"/>
            <a:ext cx="101879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WhatsApp</a:t>
            </a:r>
            <a:r>
              <a:rPr sz="2400" dirty="0">
                <a:latin typeface="Times New Roman"/>
                <a:cs typeface="Times New Roman"/>
              </a:rPr>
              <a:t> started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inexpensive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messaging</a:t>
            </a:r>
            <a:r>
              <a:rPr sz="2400" dirty="0">
                <a:latin typeface="Times New Roman"/>
                <a:cs typeface="Times New Roman"/>
              </a:rPr>
              <a:t> service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people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internet.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However,</a:t>
            </a:r>
            <a:r>
              <a:rPr sz="2400" dirty="0">
                <a:latin typeface="Times New Roman"/>
                <a:cs typeface="Times New Roman"/>
              </a:rPr>
              <a:t> in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short period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time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became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huge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success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messaging</a:t>
            </a:r>
            <a:r>
              <a:rPr sz="2400" dirty="0">
                <a:latin typeface="Times New Roman"/>
                <a:cs typeface="Times New Roman"/>
              </a:rPr>
              <a:t> giant.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1088" y="1365503"/>
            <a:ext cx="3848100" cy="22829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130</a:t>
            </a:fld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436369"/>
            <a:ext cx="11473180" cy="411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Case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Study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I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30"/>
              </a:spcBef>
            </a:pPr>
            <a:r>
              <a:rPr sz="2000" b="1" dirty="0">
                <a:latin typeface="Times New Roman"/>
                <a:cs typeface="Times New Roman"/>
              </a:rPr>
              <a:t>Case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Scenario: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4000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At the beginning, WhatsApp had 50 </a:t>
            </a:r>
            <a:r>
              <a:rPr sz="2000" spc="-5" dirty="0">
                <a:latin typeface="Times New Roman"/>
                <a:cs typeface="Times New Roman"/>
              </a:rPr>
              <a:t>million </a:t>
            </a:r>
            <a:r>
              <a:rPr sz="2000" dirty="0">
                <a:latin typeface="Times New Roman"/>
                <a:cs typeface="Times New Roman"/>
              </a:rPr>
              <a:t>users. This </a:t>
            </a:r>
            <a:r>
              <a:rPr sz="2000" spc="-5" dirty="0">
                <a:latin typeface="Times New Roman"/>
                <a:cs typeface="Times New Roman"/>
              </a:rPr>
              <a:t>number </a:t>
            </a:r>
            <a:r>
              <a:rPr sz="2000" dirty="0">
                <a:latin typeface="Times New Roman"/>
                <a:cs typeface="Times New Roman"/>
              </a:rPr>
              <a:t>grew to </a:t>
            </a:r>
            <a:r>
              <a:rPr sz="2000" spc="5" dirty="0">
                <a:latin typeface="Times New Roman"/>
                <a:cs typeface="Times New Roman"/>
              </a:rPr>
              <a:t>200 </a:t>
            </a:r>
            <a:r>
              <a:rPr sz="2000" spc="-5" dirty="0">
                <a:latin typeface="Times New Roman"/>
                <a:cs typeface="Times New Roman"/>
              </a:rPr>
              <a:t>million </a:t>
            </a:r>
            <a:r>
              <a:rPr sz="2000" dirty="0">
                <a:latin typeface="Times New Roman"/>
                <a:cs typeface="Times New Roman"/>
              </a:rPr>
              <a:t>by third </a:t>
            </a:r>
            <a:r>
              <a:rPr sz="2000" spc="-5" dirty="0">
                <a:latin typeface="Times New Roman"/>
                <a:cs typeface="Times New Roman"/>
              </a:rPr>
              <a:t>year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 operation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doubled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year</a:t>
            </a:r>
            <a:r>
              <a:rPr sz="2000" dirty="0">
                <a:latin typeface="Times New Roman"/>
                <a:cs typeface="Times New Roman"/>
              </a:rPr>
              <a:t> 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reached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400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million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growing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users was a real challenge for WhatsApp. The </a:t>
            </a:r>
            <a:r>
              <a:rPr sz="2000" spc="-5" dirty="0">
                <a:latin typeface="Times New Roman"/>
                <a:cs typeface="Times New Roman"/>
              </a:rPr>
              <a:t>messaging </a:t>
            </a:r>
            <a:r>
              <a:rPr sz="2000" dirty="0">
                <a:latin typeface="Times New Roman"/>
                <a:cs typeface="Times New Roman"/>
              </a:rPr>
              <a:t>giant </a:t>
            </a:r>
            <a:r>
              <a:rPr sz="2000" spc="-5" dirty="0">
                <a:latin typeface="Times New Roman"/>
                <a:cs typeface="Times New Roman"/>
              </a:rPr>
              <a:t>made </a:t>
            </a:r>
            <a:r>
              <a:rPr sz="2000" dirty="0">
                <a:latin typeface="Times New Roman"/>
                <a:cs typeface="Times New Roman"/>
              </a:rPr>
              <a:t>top news in 2014 when Facebook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announced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would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acquire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WhatsApp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whopping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$19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billion.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Solution: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Company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turned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IBM</a:t>
            </a:r>
            <a:r>
              <a:rPr sz="2000" spc="-5" dirty="0">
                <a:latin typeface="Times New Roman"/>
                <a:cs typeface="Times New Roman"/>
              </a:rPr>
              <a:t> Softlayer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find unique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capabilities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could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manage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exponential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growth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9700" y="5436108"/>
            <a:ext cx="2561844" cy="12847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0595" y="1217675"/>
            <a:ext cx="1705355" cy="10119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131</a:t>
            </a:fld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436369"/>
            <a:ext cx="11631295" cy="472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Case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Study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I</a:t>
            </a:r>
            <a:endParaRPr sz="2800">
              <a:latin typeface="Times New Roman"/>
              <a:cs typeface="Times New Roman"/>
            </a:endParaRPr>
          </a:p>
          <a:p>
            <a:pPr marL="12700" marR="7545705">
              <a:lnSpc>
                <a:spcPct val="200100"/>
              </a:lnSpc>
              <a:spcBef>
                <a:spcPts val="30"/>
              </a:spcBef>
            </a:pPr>
            <a:r>
              <a:rPr sz="2000" b="1" dirty="0">
                <a:latin typeface="Times New Roman"/>
                <a:cs typeface="Times New Roman"/>
              </a:rPr>
              <a:t>WhatsApp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(hosted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IBM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Softlayer)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Benefits: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Exchange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done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Developers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dirty="0">
                <a:latin typeface="Times New Roman"/>
                <a:cs typeface="Times New Roman"/>
              </a:rPr>
              <a:t> on database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2800" marR="5080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extend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app’s </a:t>
            </a:r>
            <a:r>
              <a:rPr sz="2000" spc="-5" dirty="0">
                <a:latin typeface="Times New Roman"/>
                <a:cs typeface="Times New Roman"/>
              </a:rPr>
              <a:t>capabilities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variety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both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unstructured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812800" marR="784860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The application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accessed </a:t>
            </a:r>
            <a:r>
              <a:rPr sz="2000" dirty="0">
                <a:latin typeface="Times New Roman"/>
                <a:cs typeface="Times New Roman"/>
              </a:rPr>
              <a:t>24/7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scaled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massive volumes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2723" y="1234439"/>
            <a:ext cx="1705355" cy="1011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132</a:t>
            </a:fld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436369"/>
            <a:ext cx="11578590" cy="1980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Case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Study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II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30"/>
              </a:spcBef>
            </a:pPr>
            <a:r>
              <a:rPr sz="2000" b="1" dirty="0">
                <a:latin typeface="Times New Roman"/>
                <a:cs typeface="Times New Roman"/>
              </a:rPr>
              <a:t>ICI</a:t>
            </a:r>
            <a:r>
              <a:rPr sz="2000" b="1" spc="10" dirty="0">
                <a:latin typeface="Times New Roman"/>
                <a:cs typeface="Times New Roman"/>
              </a:rPr>
              <a:t>C</a:t>
            </a:r>
            <a:r>
              <a:rPr sz="2000" b="1" dirty="0">
                <a:latin typeface="Times New Roman"/>
                <a:cs typeface="Times New Roman"/>
              </a:rPr>
              <a:t>I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Lomb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rd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(hosted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Mic</a:t>
            </a:r>
            <a:r>
              <a:rPr sz="2000" b="1" spc="-40" dirty="0">
                <a:latin typeface="Times New Roman"/>
                <a:cs typeface="Times New Roman"/>
              </a:rPr>
              <a:t>r</a:t>
            </a:r>
            <a:r>
              <a:rPr sz="2000" b="1" dirty="0">
                <a:latin typeface="Times New Roman"/>
                <a:cs typeface="Times New Roman"/>
              </a:rPr>
              <a:t>osoft</a:t>
            </a:r>
            <a:r>
              <a:rPr sz="2000" b="1" spc="-1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-10" dirty="0">
                <a:latin typeface="Times New Roman"/>
                <a:cs typeface="Times New Roman"/>
              </a:rPr>
              <a:t>z</a:t>
            </a:r>
            <a:r>
              <a:rPr sz="2000" b="1" dirty="0">
                <a:latin typeface="Times New Roman"/>
                <a:cs typeface="Times New Roman"/>
              </a:rPr>
              <a:t>u</a:t>
            </a:r>
            <a:r>
              <a:rPr sz="2000" b="1" spc="-40" dirty="0">
                <a:latin typeface="Times New Roman"/>
                <a:cs typeface="Times New Roman"/>
              </a:rPr>
              <a:t>r</a:t>
            </a:r>
            <a:r>
              <a:rPr sz="2000" b="1" spc="10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ICICI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Lombard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expansion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leveraging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5" dirty="0">
                <a:latin typeface="Times New Roman"/>
                <a:cs typeface="Times New Roman"/>
              </a:rPr>
              <a:t> compromise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security.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9459" y="3665220"/>
            <a:ext cx="4285488" cy="23820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436369"/>
            <a:ext cx="11539855" cy="472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Case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Study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II</a:t>
            </a:r>
            <a:endParaRPr sz="2800">
              <a:latin typeface="Times New Roman"/>
              <a:cs typeface="Times New Roman"/>
            </a:endParaRPr>
          </a:p>
          <a:p>
            <a:pPr marL="12700" marR="6670040">
              <a:lnSpc>
                <a:spcPct val="200100"/>
              </a:lnSpc>
              <a:spcBef>
                <a:spcPts val="30"/>
              </a:spcBef>
            </a:pPr>
            <a:r>
              <a:rPr sz="2000" b="1" dirty="0">
                <a:latin typeface="Times New Roman"/>
                <a:cs typeface="Times New Roman"/>
              </a:rPr>
              <a:t>ICI</a:t>
            </a:r>
            <a:r>
              <a:rPr sz="2000" b="1" spc="10" dirty="0">
                <a:latin typeface="Times New Roman"/>
                <a:cs typeface="Times New Roman"/>
              </a:rPr>
              <a:t>C</a:t>
            </a:r>
            <a:r>
              <a:rPr sz="2000" b="1" dirty="0">
                <a:latin typeface="Times New Roman"/>
                <a:cs typeface="Times New Roman"/>
              </a:rPr>
              <a:t>I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Lomb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rd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(hosted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Mic</a:t>
            </a:r>
            <a:r>
              <a:rPr sz="2000" b="1" spc="-40" dirty="0">
                <a:latin typeface="Times New Roman"/>
                <a:cs typeface="Times New Roman"/>
              </a:rPr>
              <a:t>r</a:t>
            </a:r>
            <a:r>
              <a:rPr sz="2000" b="1" dirty="0">
                <a:latin typeface="Times New Roman"/>
                <a:cs typeface="Times New Roman"/>
              </a:rPr>
              <a:t>osoft</a:t>
            </a:r>
            <a:r>
              <a:rPr sz="2000" b="1" spc="-1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-10" dirty="0">
                <a:latin typeface="Times New Roman"/>
                <a:cs typeface="Times New Roman"/>
              </a:rPr>
              <a:t>z</a:t>
            </a:r>
            <a:r>
              <a:rPr sz="2000" b="1" dirty="0">
                <a:latin typeface="Times New Roman"/>
                <a:cs typeface="Times New Roman"/>
              </a:rPr>
              <a:t>u</a:t>
            </a:r>
            <a:r>
              <a:rPr sz="2000" b="1" spc="-40" dirty="0">
                <a:latin typeface="Times New Roman"/>
                <a:cs typeface="Times New Roman"/>
              </a:rPr>
              <a:t>r</a:t>
            </a:r>
            <a:r>
              <a:rPr sz="2000" b="1" spc="10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)  Case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Scenario: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17526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As ICICI Lombard was </a:t>
            </a:r>
            <a:r>
              <a:rPr sz="2000" spc="-5" dirty="0">
                <a:latin typeface="Times New Roman"/>
                <a:cs typeface="Times New Roman"/>
              </a:rPr>
              <a:t>moving </a:t>
            </a:r>
            <a:r>
              <a:rPr sz="2000" dirty="0">
                <a:latin typeface="Times New Roman"/>
                <a:cs typeface="Times New Roman"/>
              </a:rPr>
              <a:t>towards a </a:t>
            </a:r>
            <a:r>
              <a:rPr sz="2000" spc="-5" dirty="0">
                <a:latin typeface="Times New Roman"/>
                <a:cs typeface="Times New Roman"/>
              </a:rPr>
              <a:t>more customer </a:t>
            </a:r>
            <a:r>
              <a:rPr sz="2000" dirty="0">
                <a:latin typeface="Times New Roman"/>
                <a:cs typeface="Times New Roman"/>
              </a:rPr>
              <a:t>centric approach with </a:t>
            </a:r>
            <a:r>
              <a:rPr sz="2000" spc="-5" dirty="0">
                <a:latin typeface="Times New Roman"/>
                <a:cs typeface="Times New Roman"/>
              </a:rPr>
              <a:t>cutting </a:t>
            </a:r>
            <a:r>
              <a:rPr sz="2000" dirty="0">
                <a:latin typeface="Times New Roman"/>
                <a:cs typeface="Times New Roman"/>
              </a:rPr>
              <a:t>edge </a:t>
            </a:r>
            <a:r>
              <a:rPr sz="2000" spc="-15" dirty="0">
                <a:latin typeface="Times New Roman"/>
                <a:cs typeface="Times New Roman"/>
              </a:rPr>
              <a:t>technology, </a:t>
            </a:r>
            <a:r>
              <a:rPr sz="2000" dirty="0">
                <a:latin typeface="Times New Roman"/>
                <a:cs typeface="Times New Roman"/>
              </a:rPr>
              <a:t>there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 one unsolved </a:t>
            </a:r>
            <a:r>
              <a:rPr sz="2000" spc="-5" dirty="0">
                <a:latin typeface="Times New Roman"/>
                <a:cs typeface="Times New Roman"/>
              </a:rPr>
              <a:t>mystery </a:t>
            </a:r>
            <a:r>
              <a:rPr sz="2000" dirty="0">
                <a:latin typeface="Times New Roman"/>
                <a:cs typeface="Times New Roman"/>
              </a:rPr>
              <a:t>to be tackled, ‘How to handle applications with peak </a:t>
            </a:r>
            <a:r>
              <a:rPr sz="2000" spc="-10" dirty="0">
                <a:latin typeface="Times New Roman"/>
                <a:cs typeface="Times New Roman"/>
              </a:rPr>
              <a:t>times </a:t>
            </a:r>
            <a:r>
              <a:rPr sz="2000" dirty="0">
                <a:latin typeface="Times New Roman"/>
                <a:cs typeface="Times New Roman"/>
              </a:rPr>
              <a:t>that are </a:t>
            </a:r>
            <a:r>
              <a:rPr sz="2000" spc="-5" dirty="0">
                <a:latin typeface="Times New Roman"/>
                <a:cs typeface="Times New Roman"/>
              </a:rPr>
              <a:t>exponentially </a:t>
            </a:r>
            <a:r>
              <a:rPr sz="2000" dirty="0">
                <a:latin typeface="Times New Roman"/>
                <a:cs typeface="Times New Roman"/>
              </a:rPr>
              <a:t> higher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average?’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Provisioning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de-provisioning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servers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varying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peak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loads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caused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time,</a:t>
            </a:r>
            <a:r>
              <a:rPr sz="2000" dirty="0">
                <a:latin typeface="Times New Roman"/>
                <a:cs typeface="Times New Roman"/>
              </a:rPr>
              <a:t> cost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resource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pressures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Solution:</a:t>
            </a:r>
            <a:endParaRPr sz="20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ICICI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Lombard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turned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Microsoft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Azure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manage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5" dirty="0">
                <a:latin typeface="Times New Roman"/>
                <a:cs typeface="Times New Roman"/>
              </a:rPr>
              <a:t> like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storage. The constant </a:t>
            </a:r>
            <a:r>
              <a:rPr sz="2000" spc="-5" dirty="0">
                <a:latin typeface="Times New Roman"/>
                <a:cs typeface="Times New Roman"/>
              </a:rPr>
              <a:t>technical </a:t>
            </a:r>
            <a:r>
              <a:rPr sz="2000" dirty="0">
                <a:latin typeface="Times New Roman"/>
                <a:cs typeface="Times New Roman"/>
              </a:rPr>
              <a:t>support and the </a:t>
            </a:r>
            <a:r>
              <a:rPr sz="2000" spc="-5" dirty="0">
                <a:latin typeface="Times New Roman"/>
                <a:cs typeface="Times New Roman"/>
              </a:rPr>
              <a:t>matured </a:t>
            </a:r>
            <a:r>
              <a:rPr sz="2000" dirty="0">
                <a:latin typeface="Times New Roman"/>
                <a:cs typeface="Times New Roman"/>
              </a:rPr>
              <a:t>security </a:t>
            </a:r>
            <a:r>
              <a:rPr sz="2000" spc="-5" dirty="0">
                <a:latin typeface="Times New Roman"/>
                <a:cs typeface="Times New Roman"/>
              </a:rPr>
              <a:t>measures offered </a:t>
            </a:r>
            <a:r>
              <a:rPr sz="2000" dirty="0">
                <a:latin typeface="Times New Roman"/>
                <a:cs typeface="Times New Roman"/>
              </a:rPr>
              <a:t>by Azure, enabled the </a:t>
            </a:r>
            <a:r>
              <a:rPr sz="2000" spc="-5" dirty="0">
                <a:latin typeface="Times New Roman"/>
                <a:cs typeface="Times New Roman"/>
              </a:rPr>
              <a:t>client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complex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3476" y="1178052"/>
            <a:ext cx="2068068" cy="11490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1804" y="5608320"/>
            <a:ext cx="1389888" cy="124967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134</a:t>
            </a:fld>
            <a:endParaRPr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436369"/>
            <a:ext cx="11308080" cy="441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Case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Study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II</a:t>
            </a:r>
            <a:endParaRPr sz="2800">
              <a:latin typeface="Times New Roman"/>
              <a:cs typeface="Times New Roman"/>
            </a:endParaRPr>
          </a:p>
          <a:p>
            <a:pPr marL="12700" marR="6437630">
              <a:lnSpc>
                <a:spcPct val="200100"/>
              </a:lnSpc>
              <a:spcBef>
                <a:spcPts val="30"/>
              </a:spcBef>
            </a:pPr>
            <a:r>
              <a:rPr sz="2000" b="1" dirty="0">
                <a:latin typeface="Times New Roman"/>
                <a:cs typeface="Times New Roman"/>
              </a:rPr>
              <a:t>ICI</a:t>
            </a:r>
            <a:r>
              <a:rPr sz="2000" b="1" spc="10" dirty="0">
                <a:latin typeface="Times New Roman"/>
                <a:cs typeface="Times New Roman"/>
              </a:rPr>
              <a:t>C</a:t>
            </a:r>
            <a:r>
              <a:rPr sz="2000" b="1" dirty="0">
                <a:latin typeface="Times New Roman"/>
                <a:cs typeface="Times New Roman"/>
              </a:rPr>
              <a:t>I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Lomb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rd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(hosted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Mic</a:t>
            </a:r>
            <a:r>
              <a:rPr sz="2000" b="1" spc="-40" dirty="0">
                <a:latin typeface="Times New Roman"/>
                <a:cs typeface="Times New Roman"/>
              </a:rPr>
              <a:t>r</a:t>
            </a:r>
            <a:r>
              <a:rPr sz="2000" b="1" dirty="0">
                <a:latin typeface="Times New Roman"/>
                <a:cs typeface="Times New Roman"/>
              </a:rPr>
              <a:t>osoft</a:t>
            </a:r>
            <a:r>
              <a:rPr sz="2000" b="1" spc="-1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-10" dirty="0">
                <a:latin typeface="Times New Roman"/>
                <a:cs typeface="Times New Roman"/>
              </a:rPr>
              <a:t>z</a:t>
            </a:r>
            <a:r>
              <a:rPr sz="2000" b="1" dirty="0">
                <a:latin typeface="Times New Roman"/>
                <a:cs typeface="Times New Roman"/>
              </a:rPr>
              <a:t>u</a:t>
            </a:r>
            <a:r>
              <a:rPr sz="2000" b="1" spc="-40" dirty="0">
                <a:latin typeface="Times New Roman"/>
                <a:cs typeface="Times New Roman"/>
              </a:rPr>
              <a:t>r</a:t>
            </a:r>
            <a:r>
              <a:rPr sz="2000" b="1" spc="10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)  Benefits: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ICICI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Lombard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enjoys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automated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thus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reducing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considerably.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247015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30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UAT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been </a:t>
            </a:r>
            <a:r>
              <a:rPr sz="2000" spc="-5" dirty="0">
                <a:latin typeface="Times New Roman"/>
                <a:cs typeface="Times New Roman"/>
              </a:rPr>
              <a:t>decommissioned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batch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17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moved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64516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non-production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Azure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time-to-market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been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enhanced,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maturity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observed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SDLC.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0304" y="1298447"/>
            <a:ext cx="2301240" cy="12771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135</a:t>
            </a:fld>
            <a:endParaRPr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436369"/>
            <a:ext cx="11335385" cy="1856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Case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Study III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15"/>
              </a:spcBef>
            </a:pPr>
            <a:r>
              <a:rPr sz="2400" b="1" spc="-5" dirty="0">
                <a:latin typeface="Times New Roman"/>
                <a:cs typeface="Times New Roman"/>
              </a:rPr>
              <a:t>Ex</a:t>
            </a:r>
            <a:r>
              <a:rPr sz="2400" b="1" spc="-15" dirty="0">
                <a:latin typeface="Times New Roman"/>
                <a:cs typeface="Times New Roman"/>
              </a:rPr>
              <a:t>p</a:t>
            </a:r>
            <a:r>
              <a:rPr sz="2400" b="1" spc="-5" dirty="0">
                <a:latin typeface="Times New Roman"/>
                <a:cs typeface="Times New Roman"/>
              </a:rPr>
              <a:t>edia 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spc="-5" dirty="0">
                <a:latin typeface="Times New Roman"/>
                <a:cs typeface="Times New Roman"/>
              </a:rPr>
              <a:t>hosted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on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Ama</a:t>
            </a:r>
            <a:r>
              <a:rPr sz="2400" b="1" spc="-25" dirty="0">
                <a:latin typeface="Times New Roman"/>
                <a:cs typeface="Times New Roman"/>
              </a:rPr>
              <a:t>z</a:t>
            </a:r>
            <a:r>
              <a:rPr sz="2400" b="1" spc="-5" dirty="0">
                <a:latin typeface="Times New Roman"/>
                <a:cs typeface="Times New Roman"/>
              </a:rPr>
              <a:t>on)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Expedia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partners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Amazon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Web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(AWS)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enhance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online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customer </a:t>
            </a:r>
            <a:r>
              <a:rPr sz="2400" dirty="0">
                <a:latin typeface="Times New Roman"/>
                <a:cs typeface="Times New Roman"/>
              </a:rPr>
              <a:t>experience.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1980" y="1132332"/>
            <a:ext cx="2857500" cy="17632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136</a:t>
            </a:fld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637010" cy="502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Case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Study III</a:t>
            </a:r>
            <a:endParaRPr sz="2800">
              <a:latin typeface="Times New Roman"/>
              <a:cs typeface="Times New Roman"/>
            </a:endParaRPr>
          </a:p>
          <a:p>
            <a:pPr marL="12700" marR="8504555">
              <a:lnSpc>
                <a:spcPct val="200000"/>
              </a:lnSpc>
              <a:spcBef>
                <a:spcPts val="35"/>
              </a:spcBef>
            </a:pPr>
            <a:r>
              <a:rPr sz="2000" b="1" dirty="0">
                <a:latin typeface="Times New Roman"/>
                <a:cs typeface="Times New Roman"/>
              </a:rPr>
              <a:t>Expedia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(hosted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spc="-15" dirty="0">
                <a:latin typeface="Times New Roman"/>
                <a:cs typeface="Times New Roman"/>
              </a:rPr>
              <a:t>z</a:t>
            </a:r>
            <a:r>
              <a:rPr sz="2000" b="1" dirty="0">
                <a:latin typeface="Times New Roman"/>
                <a:cs typeface="Times New Roman"/>
              </a:rPr>
              <a:t>o</a:t>
            </a:r>
            <a:r>
              <a:rPr sz="2000" b="1" spc="5" dirty="0">
                <a:latin typeface="Times New Roman"/>
                <a:cs typeface="Times New Roman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)  Case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Scenario: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Expedia is the </a:t>
            </a:r>
            <a:r>
              <a:rPr sz="2000" spc="-5" dirty="0">
                <a:latin typeface="Times New Roman"/>
                <a:cs typeface="Times New Roman"/>
              </a:rPr>
              <a:t>largest </a:t>
            </a:r>
            <a:r>
              <a:rPr sz="2000" dirty="0">
                <a:latin typeface="Times New Roman"/>
                <a:cs typeface="Times New Roman"/>
              </a:rPr>
              <a:t>online travel brand that includes several travel and </a:t>
            </a:r>
            <a:r>
              <a:rPr sz="2000" spc="-5" dirty="0">
                <a:latin typeface="Times New Roman"/>
                <a:cs typeface="Times New Roman"/>
              </a:rPr>
              <a:t>hospitality platforms </a:t>
            </a:r>
            <a:r>
              <a:rPr sz="2000" dirty="0">
                <a:latin typeface="Times New Roman"/>
                <a:cs typeface="Times New Roman"/>
              </a:rPr>
              <a:t>such as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Expedia.com,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Hotwire.com,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Hotels.com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 </a:t>
            </a:r>
            <a:r>
              <a:rPr sz="2000" spc="5" dirty="0">
                <a:latin typeface="Times New Roman"/>
                <a:cs typeface="Times New Roman"/>
              </a:rPr>
              <a:t>on.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acts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ultimate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bridge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consumers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travel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industry </a:t>
            </a:r>
            <a:r>
              <a:rPr sz="2000" dirty="0">
                <a:latin typeface="Times New Roman"/>
                <a:cs typeface="Times New Roman"/>
              </a:rPr>
              <a:t>in several countries. In </a:t>
            </a:r>
            <a:r>
              <a:rPr sz="2000" spc="5" dirty="0">
                <a:latin typeface="Times New Roman"/>
                <a:cs typeface="Times New Roman"/>
              </a:rPr>
              <a:t>2010, </a:t>
            </a:r>
            <a:r>
              <a:rPr sz="2000" dirty="0">
                <a:latin typeface="Times New Roman"/>
                <a:cs typeface="Times New Roman"/>
              </a:rPr>
              <a:t>Expedia launched the Expedia Suggest Service (ESS) that </a:t>
            </a:r>
            <a:r>
              <a:rPr sz="2000" spc="-5" dirty="0">
                <a:latin typeface="Times New Roman"/>
                <a:cs typeface="Times New Roman"/>
              </a:rPr>
              <a:t>assists </a:t>
            </a:r>
            <a:r>
              <a:rPr sz="2000" dirty="0">
                <a:latin typeface="Times New Roman"/>
                <a:cs typeface="Times New Roman"/>
              </a:rPr>
              <a:t>travellers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enter their travel </a:t>
            </a:r>
            <a:r>
              <a:rPr sz="2000" spc="-5" dirty="0">
                <a:latin typeface="Times New Roman"/>
                <a:cs typeface="Times New Roman"/>
              </a:rPr>
              <a:t>information </a:t>
            </a:r>
            <a:r>
              <a:rPr sz="2000" spc="-15" dirty="0">
                <a:latin typeface="Times New Roman"/>
                <a:cs typeface="Times New Roman"/>
              </a:rPr>
              <a:t>accurately. </a:t>
            </a:r>
            <a:r>
              <a:rPr sz="2000" dirty="0">
                <a:latin typeface="Times New Roman"/>
                <a:cs typeface="Times New Roman"/>
              </a:rPr>
              <a:t>Delivering the </a:t>
            </a:r>
            <a:r>
              <a:rPr sz="2000" spc="-5" dirty="0">
                <a:latin typeface="Times New Roman"/>
                <a:cs typeface="Times New Roman"/>
              </a:rPr>
              <a:t>maximum level </a:t>
            </a:r>
            <a:r>
              <a:rPr sz="2000" dirty="0">
                <a:latin typeface="Times New Roman"/>
                <a:cs typeface="Times New Roman"/>
              </a:rPr>
              <a:t>of responsiveness with </a:t>
            </a:r>
            <a:r>
              <a:rPr sz="2000" spc="-10" dirty="0">
                <a:latin typeface="Times New Roman"/>
                <a:cs typeface="Times New Roman"/>
              </a:rPr>
              <a:t>minimal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latency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biggest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challenges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Solution:</a:t>
            </a:r>
            <a:endParaRPr sz="2000">
              <a:latin typeface="Times New Roman"/>
              <a:cs typeface="Times New Roman"/>
            </a:endParaRPr>
          </a:p>
          <a:p>
            <a:pPr marL="12700" marR="107314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cloud </a:t>
            </a:r>
            <a:r>
              <a:rPr sz="2000" dirty="0">
                <a:latin typeface="Times New Roman"/>
                <a:cs typeface="Times New Roman"/>
              </a:rPr>
              <a:t>expertise </a:t>
            </a:r>
            <a:r>
              <a:rPr sz="2000" spc="-5" dirty="0">
                <a:latin typeface="Times New Roman"/>
                <a:cs typeface="Times New Roman"/>
              </a:rPr>
              <a:t>offered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0" dirty="0">
                <a:latin typeface="Times New Roman"/>
                <a:cs typeface="Times New Roman"/>
              </a:rPr>
              <a:t>AWS </a:t>
            </a:r>
            <a:r>
              <a:rPr sz="2000" dirty="0">
                <a:latin typeface="Times New Roman"/>
                <a:cs typeface="Times New Roman"/>
              </a:rPr>
              <a:t>enabled Expedia to build ESS in only 3 </a:t>
            </a:r>
            <a:r>
              <a:rPr sz="2000" spc="-5" dirty="0">
                <a:latin typeface="Times New Roman"/>
                <a:cs typeface="Times New Roman"/>
              </a:rPr>
              <a:t>months. </a:t>
            </a:r>
            <a:r>
              <a:rPr sz="2000" dirty="0">
                <a:latin typeface="Times New Roman"/>
                <a:cs typeface="Times New Roman"/>
              </a:rPr>
              <a:t>The service was launched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initially </a:t>
            </a:r>
            <a:r>
              <a:rPr sz="2000" dirty="0">
                <a:latin typeface="Times New Roman"/>
                <a:cs typeface="Times New Roman"/>
              </a:rPr>
              <a:t>in Singapore and after </a:t>
            </a:r>
            <a:r>
              <a:rPr sz="2000" spc="-5" dirty="0">
                <a:latin typeface="Times New Roman"/>
                <a:cs typeface="Times New Roman"/>
              </a:rPr>
              <a:t>tasting </a:t>
            </a:r>
            <a:r>
              <a:rPr sz="2000" dirty="0">
                <a:latin typeface="Times New Roman"/>
                <a:cs typeface="Times New Roman"/>
              </a:rPr>
              <a:t>success it was quickly replicated across regions in the United </a:t>
            </a:r>
            <a:r>
              <a:rPr sz="2000" spc="-5" dirty="0">
                <a:latin typeface="Times New Roman"/>
                <a:cs typeface="Times New Roman"/>
              </a:rPr>
              <a:t>States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Europe.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average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latency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reduced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almost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700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50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high-volume,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critical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ESS on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9180" y="1141475"/>
            <a:ext cx="2439924" cy="15057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4935" y="5939028"/>
            <a:ext cx="1589531" cy="8351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137</a:t>
            </a:fld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436369"/>
            <a:ext cx="11573510" cy="441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Case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Study III</a:t>
            </a:r>
            <a:endParaRPr sz="2800">
              <a:latin typeface="Times New Roman"/>
              <a:cs typeface="Times New Roman"/>
            </a:endParaRPr>
          </a:p>
          <a:p>
            <a:pPr marL="12700" marR="7821295">
              <a:lnSpc>
                <a:spcPts val="5760"/>
              </a:lnSpc>
              <a:spcBef>
                <a:spcPts val="209"/>
              </a:spcBef>
            </a:pPr>
            <a:r>
              <a:rPr sz="2400" b="1" spc="-5" dirty="0">
                <a:latin typeface="Times New Roman"/>
                <a:cs typeface="Times New Roman"/>
              </a:rPr>
              <a:t>Ex</a:t>
            </a:r>
            <a:r>
              <a:rPr sz="2400" b="1" spc="-15" dirty="0">
                <a:latin typeface="Times New Roman"/>
                <a:cs typeface="Times New Roman"/>
              </a:rPr>
              <a:t>p</a:t>
            </a:r>
            <a:r>
              <a:rPr sz="2400" b="1" spc="-5" dirty="0">
                <a:latin typeface="Times New Roman"/>
                <a:cs typeface="Times New Roman"/>
              </a:rPr>
              <a:t>edia 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spc="-5" dirty="0">
                <a:latin typeface="Times New Roman"/>
                <a:cs typeface="Times New Roman"/>
              </a:rPr>
              <a:t>hosted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on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Ama</a:t>
            </a:r>
            <a:r>
              <a:rPr sz="2400" b="1" spc="-25" dirty="0">
                <a:latin typeface="Times New Roman"/>
                <a:cs typeface="Times New Roman"/>
              </a:rPr>
              <a:t>z</a:t>
            </a:r>
            <a:r>
              <a:rPr sz="2400" b="1" spc="-5" dirty="0">
                <a:latin typeface="Times New Roman"/>
                <a:cs typeface="Times New Roman"/>
              </a:rPr>
              <a:t>on)  </a:t>
            </a:r>
            <a:r>
              <a:rPr sz="2400" b="1" dirty="0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2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Enhanced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online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customer</a:t>
            </a:r>
            <a:r>
              <a:rPr sz="2400" dirty="0">
                <a:latin typeface="Times New Roman"/>
                <a:cs typeface="Times New Roman"/>
              </a:rPr>
              <a:t> experience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reduced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increased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speed.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Reduced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eliminating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need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full-fledged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across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locations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closer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customers.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Increased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availability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easier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troubleshooting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issues.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9180" y="1141475"/>
            <a:ext cx="2439924" cy="15057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138</a:t>
            </a:fld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0965" y="2535123"/>
            <a:ext cx="36150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Cloud</a:t>
            </a:r>
            <a:r>
              <a:rPr sz="4400" b="1" spc="-7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Security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145539"/>
            <a:ext cx="11555730" cy="276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What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cloud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itself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Computing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–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Definition: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Computing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on-demand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computer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power,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pay-as-you-go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pricing.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807" y="3983734"/>
            <a:ext cx="3773424" cy="28254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717530" cy="432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12700" marR="7747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security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company’s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overall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security</a:t>
            </a:r>
            <a:r>
              <a:rPr sz="2000" spc="-15" dirty="0">
                <a:latin typeface="Times New Roman"/>
                <a:cs typeface="Times New Roman"/>
              </a:rPr>
              <a:t> strategy.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companies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place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priority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testing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monitoring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threats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their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center, </a:t>
            </a:r>
            <a:r>
              <a:rPr sz="2000" dirty="0">
                <a:latin typeface="Times New Roman"/>
                <a:cs typeface="Times New Roman"/>
              </a:rPr>
              <a:t>buildings,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people,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concerns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associated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broad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categories: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927100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(organizations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cloud).</a:t>
            </a:r>
            <a:endParaRPr sz="2000">
              <a:latin typeface="Times New Roman"/>
              <a:cs typeface="Times New Roman"/>
            </a:endParaRPr>
          </a:p>
          <a:p>
            <a:pPr marL="927100" marR="241935" indent="-45720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(companies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 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responsibility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shared.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 </a:t>
            </a:r>
            <a:r>
              <a:rPr sz="2000" dirty="0">
                <a:latin typeface="Times New Roman"/>
                <a:cs typeface="Times New Roman"/>
              </a:rPr>
              <a:t>ensure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secure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 </a:t>
            </a:r>
            <a:r>
              <a:rPr sz="2000" spc="-5" dirty="0">
                <a:latin typeface="Times New Roman"/>
                <a:cs typeface="Times New Roman"/>
              </a:rPr>
              <a:t>clients’ </a:t>
            </a:r>
            <a:r>
              <a:rPr sz="2000" dirty="0">
                <a:latin typeface="Times New Roman"/>
                <a:cs typeface="Times New Roman"/>
              </a:rPr>
              <a:t>data and applications are protected, </a:t>
            </a:r>
            <a:r>
              <a:rPr sz="2000" spc="-5" dirty="0">
                <a:latin typeface="Times New Roman"/>
                <a:cs typeface="Times New Roman"/>
              </a:rPr>
              <a:t>while </a:t>
            </a:r>
            <a:r>
              <a:rPr sz="2000" dirty="0">
                <a:latin typeface="Times New Roman"/>
                <a:cs typeface="Times New Roman"/>
              </a:rPr>
              <a:t>the user </a:t>
            </a:r>
            <a:r>
              <a:rPr sz="2000" spc="-5" dirty="0">
                <a:latin typeface="Times New Roman"/>
                <a:cs typeface="Times New Roman"/>
              </a:rPr>
              <a:t>must take measures </a:t>
            </a:r>
            <a:r>
              <a:rPr sz="2000" dirty="0">
                <a:latin typeface="Times New Roman"/>
                <a:cs typeface="Times New Roman"/>
              </a:rPr>
              <a:t>to secure their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strong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authentication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measures.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7819" y="5181598"/>
            <a:ext cx="2363724" cy="15773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140</a:t>
            </a:fld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908" y="1144015"/>
            <a:ext cx="10817860" cy="5332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marR="7810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5" dirty="0">
                <a:latin typeface="Times New Roman"/>
                <a:cs typeface="Times New Roman"/>
              </a:rPr>
              <a:t>When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organization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host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ability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 physical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to the servers. The </a:t>
            </a:r>
            <a:r>
              <a:rPr sz="2000" spc="-5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are at potential risk from insider </a:t>
            </a:r>
            <a:r>
              <a:rPr sz="2000" spc="-5" dirty="0">
                <a:latin typeface="Times New Roman"/>
                <a:cs typeface="Times New Roman"/>
              </a:rPr>
              <a:t>attacks. </a:t>
            </a:r>
            <a:r>
              <a:rPr sz="2000" dirty="0">
                <a:latin typeface="Times New Roman"/>
                <a:cs typeface="Times New Roman"/>
              </a:rPr>
              <a:t>Therefore,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ensure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thorough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background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all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employees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conserve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often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store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customer’s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same </a:t>
            </a:r>
            <a:r>
              <a:rPr sz="2000" spc="-15" dirty="0">
                <a:latin typeface="Times New Roman"/>
                <a:cs typeface="Times New Roman"/>
              </a:rPr>
              <a:t>server. </a:t>
            </a:r>
            <a:r>
              <a:rPr sz="2000" dirty="0">
                <a:latin typeface="Times New Roman"/>
                <a:cs typeface="Times New Roman"/>
              </a:rPr>
              <a:t>This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result in a </a:t>
            </a:r>
            <a:r>
              <a:rPr sz="2000" spc="-5" dirty="0">
                <a:latin typeface="Times New Roman"/>
                <a:cs typeface="Times New Roman"/>
              </a:rPr>
              <a:t>situation </a:t>
            </a:r>
            <a:r>
              <a:rPr sz="2000" dirty="0">
                <a:latin typeface="Times New Roman"/>
                <a:cs typeface="Times New Roman"/>
              </a:rPr>
              <a:t>where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customer’s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5" dirty="0">
                <a:latin typeface="Times New Roman"/>
                <a:cs typeface="Times New Roman"/>
              </a:rPr>
              <a:t>becomes </a:t>
            </a:r>
            <a:r>
              <a:rPr sz="2000" dirty="0">
                <a:latin typeface="Times New Roman"/>
                <a:cs typeface="Times New Roman"/>
              </a:rPr>
              <a:t>visible to the </a:t>
            </a:r>
            <a:r>
              <a:rPr sz="2000" spc="-20" dirty="0">
                <a:latin typeface="Times New Roman"/>
                <a:cs typeface="Times New Roman"/>
              </a:rPr>
              <a:t>other.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 providers should ensure data isolation and logical storage segregation to handle such sensitive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12446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virtualization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extensively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give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more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concerns.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Virtualization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dirty="0">
                <a:latin typeface="Times New Roman"/>
                <a:cs typeface="Times New Roman"/>
              </a:rPr>
              <a:t> should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configured,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managed,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secured.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breach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the </a:t>
            </a:r>
            <a:r>
              <a:rPr sz="2000" spc="-5" dirty="0">
                <a:latin typeface="Times New Roman"/>
                <a:cs typeface="Times New Roman"/>
              </a:rPr>
              <a:t>administrator </a:t>
            </a:r>
            <a:r>
              <a:rPr sz="2000" dirty="0">
                <a:latin typeface="Times New Roman"/>
                <a:cs typeface="Times New Roman"/>
              </a:rPr>
              <a:t>workstation with the </a:t>
            </a:r>
            <a:r>
              <a:rPr sz="2000" spc="-5" dirty="0">
                <a:latin typeface="Times New Roman"/>
                <a:cs typeface="Times New Roman"/>
              </a:rPr>
              <a:t>management </a:t>
            </a:r>
            <a:r>
              <a:rPr sz="2000" dirty="0">
                <a:latin typeface="Times New Roman"/>
                <a:cs typeface="Times New Roman"/>
              </a:rPr>
              <a:t>software of the </a:t>
            </a:r>
            <a:r>
              <a:rPr sz="2000" spc="-5" dirty="0">
                <a:latin typeface="Times New Roman"/>
                <a:cs typeface="Times New Roman"/>
              </a:rPr>
              <a:t>virtualization </a:t>
            </a:r>
            <a:r>
              <a:rPr sz="2000" dirty="0">
                <a:latin typeface="Times New Roman"/>
                <a:cs typeface="Times New Roman"/>
              </a:rPr>
              <a:t>software can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cause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down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reconfigured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attacker's</a:t>
            </a:r>
            <a:r>
              <a:rPr sz="2000" dirty="0">
                <a:latin typeface="Times New Roman"/>
                <a:cs typeface="Times New Roman"/>
              </a:rPr>
              <a:t> liking.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799445" cy="484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000" dirty="0">
                <a:latin typeface="Times New Roman"/>
                <a:cs typeface="Times New Roman"/>
              </a:rPr>
              <a:t>Even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operators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good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(physical,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infrastructure),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company’s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responsibility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protect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Reducing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Breaches: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Authenticate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people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accessing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imes New Roman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355600" marR="54737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Frame </a:t>
            </a:r>
            <a:r>
              <a:rPr sz="1800" dirty="0">
                <a:latin typeface="Times New Roman"/>
                <a:cs typeface="Times New Roman"/>
              </a:rPr>
              <a:t>all access </a:t>
            </a:r>
            <a:r>
              <a:rPr sz="1800" spc="-5" dirty="0">
                <a:latin typeface="Times New Roman"/>
                <a:cs typeface="Times New Roman"/>
              </a:rPr>
              <a:t>permissions so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-5" dirty="0">
                <a:latin typeface="Times New Roman"/>
                <a:cs typeface="Times New Roman"/>
              </a:rPr>
              <a:t>users </a:t>
            </a:r>
            <a:r>
              <a:rPr sz="1800" dirty="0">
                <a:latin typeface="Times New Roman"/>
                <a:cs typeface="Times New Roman"/>
              </a:rPr>
              <a:t>have access only to the applications, and data that they have been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granted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specific </a:t>
            </a:r>
            <a:r>
              <a:rPr sz="1800" spc="-5" dirty="0">
                <a:latin typeface="Times New Roman"/>
                <a:cs typeface="Times New Roman"/>
              </a:rPr>
              <a:t>permission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access.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Authenticate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software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running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 computer—and all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changes</a:t>
            </a:r>
            <a:r>
              <a:rPr sz="1800" spc="-5" dirty="0">
                <a:latin typeface="Times New Roman"/>
                <a:cs typeface="Times New Roman"/>
              </a:rPr>
              <a:t> 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such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software.</a:t>
            </a:r>
            <a:endParaRPr sz="18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This includes software or </a:t>
            </a:r>
            <a:r>
              <a:rPr sz="1800" spc="-5" dirty="0">
                <a:latin typeface="Times New Roman"/>
                <a:cs typeface="Times New Roman"/>
              </a:rPr>
              <a:t>services </a:t>
            </a:r>
            <a:r>
              <a:rPr sz="1800" dirty="0">
                <a:latin typeface="Times New Roman"/>
                <a:cs typeface="Times New Roman"/>
              </a:rPr>
              <a:t>running in the cloud. </a:t>
            </a:r>
            <a:r>
              <a:rPr sz="1800" spc="-50" dirty="0">
                <a:latin typeface="Times New Roman"/>
                <a:cs typeface="Times New Roman"/>
              </a:rPr>
              <a:t>Your </a:t>
            </a:r>
            <a:r>
              <a:rPr sz="1800" dirty="0">
                <a:latin typeface="Times New Roman"/>
                <a:cs typeface="Times New Roman"/>
              </a:rPr>
              <a:t>cloud provider needs to </a:t>
            </a:r>
            <a:r>
              <a:rPr sz="1800" spc="-5" dirty="0">
                <a:latin typeface="Times New Roman"/>
                <a:cs typeface="Times New Roman"/>
              </a:rPr>
              <a:t>automate </a:t>
            </a:r>
            <a:r>
              <a:rPr sz="1800" dirty="0">
                <a:latin typeface="Times New Roman"/>
                <a:cs typeface="Times New Roman"/>
              </a:rPr>
              <a:t>and authenticate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software patches and configuration changes,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well </a:t>
            </a:r>
            <a:r>
              <a:rPr sz="1800" spc="-5" dirty="0">
                <a:latin typeface="Times New Roman"/>
                <a:cs typeface="Times New Roman"/>
              </a:rPr>
              <a:t>as manage </a:t>
            </a:r>
            <a:r>
              <a:rPr sz="1800" dirty="0">
                <a:latin typeface="Times New Roman"/>
                <a:cs typeface="Times New Roman"/>
              </a:rPr>
              <a:t>security patches in a proactive </a:t>
            </a:r>
            <a:r>
              <a:rPr sz="1800" spc="-25" dirty="0">
                <a:latin typeface="Times New Roman"/>
                <a:cs typeface="Times New Roman"/>
              </a:rPr>
              <a:t>way. </a:t>
            </a:r>
            <a:r>
              <a:rPr sz="1800" spc="-5" dirty="0">
                <a:latin typeface="Times New Roman"/>
                <a:cs typeface="Times New Roman"/>
              </a:rPr>
              <a:t>Why is </a:t>
            </a:r>
            <a:r>
              <a:rPr sz="1800" dirty="0">
                <a:latin typeface="Times New Roman"/>
                <a:cs typeface="Times New Roman"/>
              </a:rPr>
              <a:t>this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 important </a:t>
            </a:r>
            <a:r>
              <a:rPr sz="1800" dirty="0">
                <a:latin typeface="Times New Roman"/>
                <a:cs typeface="Times New Roman"/>
              </a:rPr>
              <a:t>to understand? Many cloud service provider outages typically come from configuration </a:t>
            </a:r>
            <a:r>
              <a:rPr sz="1800" spc="-5" dirty="0">
                <a:latin typeface="Times New Roman"/>
                <a:cs typeface="Times New Roman"/>
              </a:rPr>
              <a:t>mistakes. </a:t>
            </a:r>
            <a:r>
              <a:rPr sz="1800" dirty="0">
                <a:latin typeface="Times New Roman"/>
                <a:cs typeface="Times New Roman"/>
              </a:rPr>
              <a:t>If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cloud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provider does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update</a:t>
            </a:r>
            <a:r>
              <a:rPr sz="1800" spc="-15" dirty="0">
                <a:latin typeface="Times New Roman"/>
                <a:cs typeface="Times New Roman"/>
              </a:rPr>
              <a:t> security,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your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intellectual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property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could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at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risk.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8971" y="2552700"/>
            <a:ext cx="2936748" cy="11841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142</a:t>
            </a:fld>
            <a:endParaRPr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636885" cy="396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355600" marR="504825" indent="-342900">
              <a:lnSpc>
                <a:spcPct val="100000"/>
              </a:lnSpc>
              <a:spcBef>
                <a:spcPts val="2185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Formalize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process </a:t>
            </a:r>
            <a:r>
              <a:rPr sz="1800" dirty="0">
                <a:latin typeface="Times New Roman"/>
                <a:cs typeface="Times New Roman"/>
              </a:rPr>
              <a:t>of requesting </a:t>
            </a:r>
            <a:r>
              <a:rPr sz="1800" spc="-5" dirty="0">
                <a:latin typeface="Times New Roman"/>
                <a:cs typeface="Times New Roman"/>
              </a:rPr>
              <a:t>permission </a:t>
            </a:r>
            <a:r>
              <a:rPr sz="1800" dirty="0">
                <a:latin typeface="Times New Roman"/>
                <a:cs typeface="Times New Roman"/>
              </a:rPr>
              <a:t>to access the data or applications. This applies to your own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required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put your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 startAt="4"/>
            </a:pPr>
            <a:endParaRPr sz="18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Monitor all network activity and log all unusual </a:t>
            </a:r>
            <a:r>
              <a:rPr sz="1800" spc="-10" dirty="0">
                <a:latin typeface="Times New Roman"/>
                <a:cs typeface="Times New Roman"/>
              </a:rPr>
              <a:t>activity.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most </a:t>
            </a:r>
            <a:r>
              <a:rPr sz="1800" dirty="0">
                <a:latin typeface="Times New Roman"/>
                <a:cs typeface="Times New Roman"/>
              </a:rPr>
              <a:t>cases,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should deploy intruder-detection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technology.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Although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your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provider </a:t>
            </a:r>
            <a:r>
              <a:rPr sz="1800" spc="-5" dirty="0">
                <a:latin typeface="Times New Roman"/>
                <a:cs typeface="Times New Roman"/>
              </a:rPr>
              <a:t>may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enable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you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monitor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activities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environment,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should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 an independent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view.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especially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important for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compliance.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imes New Roman"/>
              <a:buAutoNum type="arabicPeriod" startAt="4"/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 </a:t>
            </a:r>
            <a:r>
              <a:rPr sz="1800" spc="-5" dirty="0">
                <a:latin typeface="Times New Roman"/>
                <a:cs typeface="Times New Roman"/>
              </a:rPr>
              <a:t>user</a:t>
            </a:r>
            <a:r>
              <a:rPr sz="1800" dirty="0">
                <a:latin typeface="Times New Roman"/>
                <a:cs typeface="Times New Roman"/>
              </a:rPr>
              <a:t> activity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program activity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analyze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 for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unexpected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behaviour.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 startAt="4"/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Encrypt,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point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use,</a:t>
            </a:r>
            <a:r>
              <a:rPr sz="1800" dirty="0">
                <a:latin typeface="Times New Roman"/>
                <a:cs typeface="Times New Roman"/>
              </a:rPr>
              <a:t> all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valuable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 that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extra protection.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imes New Roman"/>
              <a:buAutoNum type="arabicPeriod" startAt="4"/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Regularly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check the network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vulnerabilities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 all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software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exposed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the internet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 any external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users.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2108" y="5183122"/>
            <a:ext cx="3974591" cy="15834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143</a:t>
            </a:fld>
            <a:endParaRPr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4653" y="2681732"/>
            <a:ext cx="5547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Times New Roman"/>
                <a:cs typeface="Times New Roman"/>
              </a:rPr>
              <a:t>Amazon</a:t>
            </a:r>
            <a:r>
              <a:rPr sz="4800" spc="-120" dirty="0">
                <a:latin typeface="Times New Roman"/>
                <a:cs typeface="Times New Roman"/>
              </a:rPr>
              <a:t> </a:t>
            </a:r>
            <a:r>
              <a:rPr sz="4800" spc="-130" dirty="0">
                <a:latin typeface="Times New Roman"/>
                <a:cs typeface="Times New Roman"/>
              </a:rPr>
              <a:t>Web</a:t>
            </a:r>
            <a:r>
              <a:rPr sz="4800" spc="-30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Times New Roman"/>
                <a:cs typeface="Times New Roman"/>
              </a:rPr>
              <a:t>Services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092834"/>
            <a:ext cx="2917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Amazon</a:t>
            </a:r>
            <a:r>
              <a:rPr sz="2400" b="1" spc="-50" dirty="0">
                <a:latin typeface="Times New Roman"/>
                <a:cs typeface="Times New Roman"/>
              </a:rPr>
              <a:t> Web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1458595"/>
            <a:ext cx="567944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Compute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Databases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Migration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Hybrid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Networking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Development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Management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Monitoring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Governance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Big data</a:t>
            </a:r>
            <a:r>
              <a:rPr sz="2400" spc="-25" dirty="0">
                <a:latin typeface="Times New Roman"/>
                <a:cs typeface="Times New Roman"/>
              </a:rPr>
              <a:t> m</a:t>
            </a:r>
            <a:r>
              <a:rPr sz="2400" dirty="0">
                <a:latin typeface="Times New Roman"/>
                <a:cs typeface="Times New Roman"/>
              </a:rPr>
              <a:t>anage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ent and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aly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Artificial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intelligence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Mobile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development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Messages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Notifications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latin typeface="Times New Roman"/>
                <a:cs typeface="Times New Roman"/>
              </a:rPr>
              <a:t>AWS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pricing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845165" cy="502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Amazon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Web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(AWS)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355600" marR="39243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Web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(AWS)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comprehensive,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evolving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Amazon. </a:t>
            </a:r>
            <a:r>
              <a:rPr sz="2000" dirty="0">
                <a:latin typeface="Times New Roman"/>
                <a:cs typeface="Times New Roman"/>
              </a:rPr>
              <a:t>It provides a </a:t>
            </a:r>
            <a:r>
              <a:rPr sz="2000" spc="-10" dirty="0">
                <a:latin typeface="Times New Roman"/>
                <a:cs typeface="Times New Roman"/>
              </a:rPr>
              <a:t>mix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as a service (IaaS), platform as a service </a:t>
            </a:r>
            <a:r>
              <a:rPr sz="2000" spc="5" dirty="0">
                <a:latin typeface="Times New Roman"/>
                <a:cs typeface="Times New Roman"/>
              </a:rPr>
              <a:t>(PaaS),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packaged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(SaaS)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offerings.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launched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2006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internal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Amazon.com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built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online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retail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21082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first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companies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introduce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pay-as-you-go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computing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" dirty="0">
                <a:latin typeface="Times New Roman"/>
                <a:cs typeface="Times New Roman"/>
              </a:rPr>
              <a:t> scales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throughput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needed.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Amazon </a:t>
            </a:r>
            <a:r>
              <a:rPr sz="2000" spc="-50" dirty="0">
                <a:latin typeface="Times New Roman"/>
                <a:cs typeface="Times New Roman"/>
              </a:rPr>
              <a:t>Web </a:t>
            </a:r>
            <a:r>
              <a:rPr sz="2000" dirty="0">
                <a:latin typeface="Times New Roman"/>
                <a:cs typeface="Times New Roman"/>
              </a:rPr>
              <a:t>Services provides services from dozens of data centers spread across </a:t>
            </a:r>
            <a:r>
              <a:rPr sz="2000" b="1" spc="-5" dirty="0">
                <a:latin typeface="Times New Roman"/>
                <a:cs typeface="Times New Roman"/>
              </a:rPr>
              <a:t>availability zones 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(AZs)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regions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across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world.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AZ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typically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multiple </a:t>
            </a:r>
            <a:r>
              <a:rPr sz="2000" dirty="0">
                <a:latin typeface="Times New Roman"/>
                <a:cs typeface="Times New Roman"/>
              </a:rPr>
              <a:t>physical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 centers, while a region is a </a:t>
            </a:r>
            <a:r>
              <a:rPr sz="2000" spc="-5" dirty="0">
                <a:latin typeface="Times New Roman"/>
                <a:cs typeface="Times New Roman"/>
              </a:rPr>
              <a:t>collection </a:t>
            </a:r>
            <a:r>
              <a:rPr sz="2000" dirty="0">
                <a:latin typeface="Times New Roman"/>
                <a:cs typeface="Times New Roman"/>
              </a:rPr>
              <a:t>of AZs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geographic </a:t>
            </a:r>
            <a:r>
              <a:rPr sz="2000" spc="-5" dirty="0">
                <a:latin typeface="Times New Roman"/>
                <a:cs typeface="Times New Roman"/>
              </a:rPr>
              <a:t>proximity </a:t>
            </a:r>
            <a:r>
              <a:rPr sz="2000" dirty="0">
                <a:latin typeface="Times New Roman"/>
                <a:cs typeface="Times New Roman"/>
              </a:rPr>
              <a:t>connected by low-latency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links.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279" y="1121663"/>
            <a:ext cx="1373124" cy="7726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4976" y="5995415"/>
            <a:ext cx="1360931" cy="7254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5716" y="3445764"/>
            <a:ext cx="1165859" cy="58216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5660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683" y="1144015"/>
            <a:ext cx="4201160" cy="435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Amazon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Times New Roman"/>
                <a:cs typeface="Times New Roman"/>
              </a:rPr>
              <a:t>Web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60" dirty="0">
                <a:latin typeface="Times New Roman"/>
                <a:cs typeface="Times New Roman"/>
              </a:rPr>
              <a:t>(AWS)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building blocks of EC2, </a:t>
            </a:r>
            <a:r>
              <a:rPr sz="2000" dirty="0">
                <a:latin typeface="Times New Roman"/>
                <a:cs typeface="Times New Roman"/>
              </a:rPr>
              <a:t>EBS, </a:t>
            </a:r>
            <a:r>
              <a:rPr sz="2000" spc="-5" dirty="0">
                <a:latin typeface="Times New Roman"/>
                <a:cs typeface="Times New Roman"/>
              </a:rPr>
              <a:t>S3,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</a:t>
            </a:r>
            <a:r>
              <a:rPr sz="2000" dirty="0">
                <a:latin typeface="Times New Roman"/>
                <a:cs typeface="Times New Roman"/>
              </a:rPr>
              <a:t> IaaS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functionality,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fact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AWS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leader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category.</a:t>
            </a:r>
            <a:endParaRPr sz="200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there</a:t>
            </a:r>
            <a:r>
              <a:rPr sz="2000" dirty="0">
                <a:latin typeface="Times New Roman"/>
                <a:cs typeface="Times New Roman"/>
              </a:rPr>
              <a:t> on,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rather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adopting</a:t>
            </a:r>
            <a:r>
              <a:rPr sz="2000" dirty="0">
                <a:latin typeface="Times New Roman"/>
                <a:cs typeface="Times New Roman"/>
              </a:rPr>
              <a:t> 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discrete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binary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approach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 IaaS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vs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AWS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has</a:t>
            </a:r>
            <a:r>
              <a:rPr sz="2000" dirty="0">
                <a:latin typeface="Times New Roman"/>
                <a:cs typeface="Times New Roman"/>
              </a:rPr>
              <a:t> done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great</a:t>
            </a:r>
            <a:r>
              <a:rPr sz="2000" dirty="0">
                <a:latin typeface="Times New Roman"/>
                <a:cs typeface="Times New Roman"/>
              </a:rPr>
              <a:t> job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 viewing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continuum</a:t>
            </a:r>
            <a:r>
              <a:rPr sz="2000" dirty="0">
                <a:latin typeface="Times New Roman"/>
                <a:cs typeface="Times New Roman"/>
              </a:rPr>
              <a:t> 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introduced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several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4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middle: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DBaaS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FSaaS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9932" y="1720595"/>
            <a:ext cx="7018019" cy="44759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147</a:t>
            </a:fld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3855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Amazon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Web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(AWS)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7295" y="1583436"/>
            <a:ext cx="8663940" cy="51374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148</a:t>
            </a:fld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779760" cy="4571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Web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comprised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grouped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categories: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456565" indent="-444500">
              <a:lnSpc>
                <a:spcPct val="100000"/>
              </a:lnSpc>
              <a:buAutoNum type="arabicPeriod"/>
              <a:tabLst>
                <a:tab pos="456565" algn="l"/>
                <a:tab pos="457200" algn="l"/>
              </a:tabLst>
            </a:pPr>
            <a:r>
              <a:rPr sz="1800" b="1" spc="-75" dirty="0">
                <a:latin typeface="Times New Roman"/>
                <a:cs typeface="Times New Roman"/>
              </a:rPr>
              <a:t>AWS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Compute: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imes New Roman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Amazon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Elastic </a:t>
            </a:r>
            <a:r>
              <a:rPr sz="1800" b="1" spc="-5" dirty="0">
                <a:latin typeface="Times New Roman"/>
                <a:cs typeface="Times New Roman"/>
              </a:rPr>
              <a:t>Compute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Cloud </a:t>
            </a:r>
            <a:r>
              <a:rPr sz="1800" b="1" dirty="0">
                <a:latin typeface="Times New Roman"/>
                <a:cs typeface="Times New Roman"/>
              </a:rPr>
              <a:t>(EC2)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virtual servers,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instances,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compute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capacity.</a:t>
            </a:r>
            <a:endParaRPr sz="1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The EC2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service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offers </a:t>
            </a:r>
            <a:r>
              <a:rPr sz="1800" dirty="0">
                <a:latin typeface="Times New Roman"/>
                <a:cs typeface="Times New Roman"/>
              </a:rPr>
              <a:t>dozens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instance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types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 varying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capacities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sizes,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tailored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specific</a:t>
            </a:r>
            <a:endParaRPr sz="18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workload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types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 memory-intensive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accelerated-computing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jobs.</a:t>
            </a:r>
            <a:endParaRPr sz="1800">
              <a:latin typeface="Times New Roman"/>
              <a:cs typeface="Times New Roman"/>
            </a:endParaRPr>
          </a:p>
          <a:p>
            <a:pPr marL="756285" marR="67246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5" dirty="0">
                <a:latin typeface="Times New Roman"/>
                <a:cs typeface="Times New Roman"/>
              </a:rPr>
              <a:t>AWS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Auto Scaling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tool 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dynamically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scale</a:t>
            </a:r>
            <a:r>
              <a:rPr sz="1800" dirty="0">
                <a:latin typeface="Times New Roman"/>
                <a:cs typeface="Times New Roman"/>
              </a:rPr>
              <a:t> capacity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maintain</a:t>
            </a:r>
            <a:r>
              <a:rPr sz="1800" dirty="0">
                <a:latin typeface="Times New Roman"/>
                <a:cs typeface="Times New Roman"/>
              </a:rPr>
              <a:t> instance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health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performance.</a:t>
            </a:r>
            <a:endParaRPr sz="1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developer can also </a:t>
            </a:r>
            <a:r>
              <a:rPr sz="1800" spc="-5" dirty="0">
                <a:latin typeface="Times New Roman"/>
                <a:cs typeface="Times New Roman"/>
              </a:rPr>
              <a:t>use </a:t>
            </a:r>
            <a:r>
              <a:rPr sz="1800" b="1" spc="-75" dirty="0">
                <a:latin typeface="Times New Roman"/>
                <a:cs typeface="Times New Roman"/>
              </a:rPr>
              <a:t>AWS </a:t>
            </a:r>
            <a:r>
              <a:rPr sz="1800" b="1" spc="-5" dirty="0">
                <a:latin typeface="Times New Roman"/>
                <a:cs typeface="Times New Roman"/>
              </a:rPr>
              <a:t>Lambda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server-less </a:t>
            </a:r>
            <a:r>
              <a:rPr sz="1800" dirty="0">
                <a:latin typeface="Times New Roman"/>
                <a:cs typeface="Times New Roman"/>
              </a:rPr>
              <a:t>functions that automatically run code for applications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services.</a:t>
            </a:r>
            <a:endParaRPr sz="1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b="1" spc="-75" dirty="0">
                <a:latin typeface="Times New Roman"/>
                <a:cs typeface="Times New Roman"/>
              </a:rPr>
              <a:t>AWS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Elastic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Beanstalk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5" dirty="0">
                <a:latin typeface="Times New Roman"/>
                <a:cs typeface="Times New Roman"/>
              </a:rPr>
              <a:t>used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" dirty="0">
                <a:latin typeface="Times New Roman"/>
                <a:cs typeface="Times New Roman"/>
              </a:rPr>
              <a:t> PaaS.</a:t>
            </a:r>
            <a:endParaRPr sz="1800">
              <a:latin typeface="Times New Roman"/>
              <a:cs typeface="Times New Roman"/>
            </a:endParaRPr>
          </a:p>
          <a:p>
            <a:pPr marL="756285" marR="73723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5" dirty="0">
                <a:latin typeface="Times New Roman"/>
                <a:cs typeface="Times New Roman"/>
              </a:rPr>
              <a:t>AWS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includes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Amazon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Lightsail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virtual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private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servers, 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b="1" spc="-75" dirty="0">
                <a:latin typeface="Times New Roman"/>
                <a:cs typeface="Times New Roman"/>
              </a:rPr>
              <a:t>AWS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Batch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series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jobs.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7271" y="853439"/>
            <a:ext cx="1630679" cy="16306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99004"/>
            <a:ext cx="1082040" cy="1004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39495"/>
            <a:ext cx="3758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History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 Computing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783" y="1610867"/>
            <a:ext cx="10098024" cy="50383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721340" cy="481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marL="468630" indent="-45656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8630" algn="l"/>
                <a:tab pos="469265" algn="l"/>
              </a:tabLst>
            </a:pPr>
            <a:r>
              <a:rPr sz="1800" b="1" dirty="0">
                <a:latin typeface="Times New Roman"/>
                <a:cs typeface="Times New Roman"/>
              </a:rPr>
              <a:t>Storage: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hen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 comes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storag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z</a:t>
            </a:r>
            <a:r>
              <a:rPr sz="1800" dirty="0">
                <a:latin typeface="Times New Roman"/>
                <a:cs typeface="Times New Roman"/>
              </a:rPr>
              <a:t>on provid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S3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Storage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storing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objects.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Times New Roman"/>
                <a:cs typeface="Times New Roman"/>
              </a:rPr>
              <a:t>Organizations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 for </a:t>
            </a:r>
            <a:r>
              <a:rPr sz="1800" spc="-5" dirty="0">
                <a:latin typeface="Times New Roman"/>
                <a:cs typeface="Times New Roman"/>
              </a:rPr>
              <a:t>S3</a:t>
            </a:r>
            <a:r>
              <a:rPr sz="1800" dirty="0">
                <a:latin typeface="Times New Roman"/>
                <a:cs typeface="Times New Roman"/>
              </a:rPr>
              <a:t> infrequent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storage to </a:t>
            </a:r>
            <a:r>
              <a:rPr sz="1800" spc="-5" dirty="0">
                <a:latin typeface="Times New Roman"/>
                <a:cs typeface="Times New Roman"/>
              </a:rPr>
              <a:t>save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costs.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b="1" dirty="0">
                <a:latin typeface="Times New Roman"/>
                <a:cs typeface="Times New Roman"/>
              </a:rPr>
              <a:t>Glacier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term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storage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Amazon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Elastic File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offers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cloud-based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file storage.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Amazon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Elastic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Block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Storage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block-level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storage.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business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migrate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physical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storage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transport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devices,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-5" dirty="0">
                <a:latin typeface="Times New Roman"/>
                <a:cs typeface="Times New Roman"/>
              </a:rPr>
              <a:t> as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b="1" spc="-75" dirty="0">
                <a:latin typeface="Times New Roman"/>
                <a:cs typeface="Times New Roman"/>
              </a:rPr>
              <a:t>AWS</a:t>
            </a:r>
            <a:r>
              <a:rPr sz="1800" b="1" dirty="0">
                <a:latin typeface="Times New Roman"/>
                <a:cs typeface="Times New Roman"/>
              </a:rPr>
              <a:t> Snowball</a:t>
            </a:r>
            <a:endParaRPr sz="1800">
              <a:latin typeface="Times New Roman"/>
              <a:cs typeface="Times New Roman"/>
            </a:endParaRPr>
          </a:p>
          <a:p>
            <a:pPr marL="8128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Snowmobile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use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b="1" spc="-75" dirty="0">
                <a:latin typeface="Times New Roman"/>
                <a:cs typeface="Times New Roman"/>
              </a:rPr>
              <a:t>AWS</a:t>
            </a:r>
            <a:r>
              <a:rPr sz="1800" b="1" dirty="0">
                <a:latin typeface="Times New Roman"/>
                <a:cs typeface="Times New Roman"/>
              </a:rPr>
              <a:t> Storage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Gateway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enable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on-premises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9159" y="4055364"/>
            <a:ext cx="1688592" cy="9646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7395" y="1121663"/>
            <a:ext cx="1549907" cy="15468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150</a:t>
            </a:fld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98296"/>
            <a:ext cx="38373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Snow</a:t>
            </a:r>
            <a:r>
              <a:rPr sz="2400" b="1" dirty="0">
                <a:latin typeface="Times New Roman"/>
                <a:cs typeface="Times New Roman"/>
              </a:rPr>
              <a:t> Family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060" y="1537716"/>
            <a:ext cx="9212580" cy="51831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151</a:t>
            </a:fld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98296"/>
            <a:ext cx="3282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Snowball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020" y="1537716"/>
            <a:ext cx="8429244" cy="47457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152</a:t>
            </a:fld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094613"/>
            <a:ext cx="11057255" cy="435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457834" indent="-445134">
              <a:lnSpc>
                <a:spcPct val="100000"/>
              </a:lnSpc>
              <a:spcBef>
                <a:spcPts val="1830"/>
              </a:spcBef>
              <a:buAutoNum type="arabicPeriod" startAt="3"/>
              <a:tabLst>
                <a:tab pos="457200" algn="l"/>
                <a:tab pos="457834" algn="l"/>
              </a:tabLst>
            </a:pPr>
            <a:r>
              <a:rPr sz="2000" b="1" dirty="0">
                <a:latin typeface="Times New Roman"/>
                <a:cs typeface="Times New Roman"/>
              </a:rPr>
              <a:t>Databases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management:</a:t>
            </a:r>
            <a:endParaRPr sz="2000">
              <a:latin typeface="Times New Roman"/>
              <a:cs typeface="Times New Roman"/>
            </a:endParaRPr>
          </a:p>
          <a:p>
            <a:pPr marL="469265" marR="8255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AWS </a:t>
            </a:r>
            <a:r>
              <a:rPr sz="2000" dirty="0">
                <a:latin typeface="Times New Roman"/>
                <a:cs typeface="Times New Roman"/>
              </a:rPr>
              <a:t>provides </a:t>
            </a:r>
            <a:r>
              <a:rPr sz="2000" spc="-5" dirty="0">
                <a:latin typeface="Times New Roman"/>
                <a:cs typeface="Times New Roman"/>
              </a:rPr>
              <a:t>managed </a:t>
            </a:r>
            <a:r>
              <a:rPr sz="2000" dirty="0">
                <a:latin typeface="Times New Roman"/>
                <a:cs typeface="Times New Roman"/>
              </a:rPr>
              <a:t>database services through </a:t>
            </a:r>
            <a:r>
              <a:rPr sz="2000" spc="-5" dirty="0">
                <a:latin typeface="Times New Roman"/>
                <a:cs typeface="Times New Roman"/>
              </a:rPr>
              <a:t>its Amazon Relational </a:t>
            </a:r>
            <a:r>
              <a:rPr sz="2000" dirty="0">
                <a:latin typeface="Times New Roman"/>
                <a:cs typeface="Times New Roman"/>
              </a:rPr>
              <a:t>Database Service, which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 options for Oracle, SQL </a:t>
            </a:r>
            <a:r>
              <a:rPr sz="2000" spc="-10" dirty="0">
                <a:latin typeface="Times New Roman"/>
                <a:cs typeface="Times New Roman"/>
              </a:rPr>
              <a:t>Server, </a:t>
            </a:r>
            <a:r>
              <a:rPr sz="2000" dirty="0">
                <a:latin typeface="Times New Roman"/>
                <a:cs typeface="Times New Roman"/>
              </a:rPr>
              <a:t>PostgreSQL, </a:t>
            </a:r>
            <a:r>
              <a:rPr sz="2000" spc="-5" dirty="0">
                <a:latin typeface="Times New Roman"/>
                <a:cs typeface="Times New Roman"/>
              </a:rPr>
              <a:t>MySQL, </a:t>
            </a:r>
            <a:r>
              <a:rPr sz="2000" dirty="0">
                <a:latin typeface="Times New Roman"/>
                <a:cs typeface="Times New Roman"/>
              </a:rPr>
              <a:t>MariaDB and a </a:t>
            </a:r>
            <a:r>
              <a:rPr sz="2000" spc="-5" dirty="0">
                <a:latin typeface="Times New Roman"/>
                <a:cs typeface="Times New Roman"/>
              </a:rPr>
              <a:t>proprietary </a:t>
            </a:r>
            <a:r>
              <a:rPr sz="2000" dirty="0">
                <a:latin typeface="Times New Roman"/>
                <a:cs typeface="Times New Roman"/>
              </a:rPr>
              <a:t>high-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performance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Aurora.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AWS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NoSQL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Amazon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DynamoDB.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57834" indent="-445134">
              <a:lnSpc>
                <a:spcPct val="100000"/>
              </a:lnSpc>
              <a:buAutoNum type="arabicPeriod" startAt="4"/>
              <a:tabLst>
                <a:tab pos="457200" algn="l"/>
                <a:tab pos="457834" algn="l"/>
              </a:tabLst>
            </a:pPr>
            <a:r>
              <a:rPr sz="2000" b="1" dirty="0">
                <a:latin typeface="Times New Roman"/>
                <a:cs typeface="Times New Roman"/>
              </a:rPr>
              <a:t>Migration,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hybrid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cloud:</a:t>
            </a:r>
            <a:endParaRPr sz="2000">
              <a:latin typeface="Times New Roman"/>
              <a:cs typeface="Times New Roman"/>
            </a:endParaRPr>
          </a:p>
          <a:p>
            <a:pPr marL="469265" marR="5080">
              <a:lnSpc>
                <a:spcPct val="100000"/>
              </a:lnSpc>
            </a:pPr>
            <a:r>
              <a:rPr sz="2000" spc="-45" dirty="0">
                <a:latin typeface="Times New Roman"/>
                <a:cs typeface="Times New Roman"/>
              </a:rPr>
              <a:t>AWS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designed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 users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migrate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databases, servers,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data onto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public cloud. The </a:t>
            </a:r>
            <a:r>
              <a:rPr sz="2000" spc="-50" dirty="0">
                <a:latin typeface="Times New Roman"/>
                <a:cs typeface="Times New Roman"/>
              </a:rPr>
              <a:t>AWS </a:t>
            </a:r>
            <a:r>
              <a:rPr sz="2000" dirty="0">
                <a:latin typeface="Times New Roman"/>
                <a:cs typeface="Times New Roman"/>
              </a:rPr>
              <a:t>Migration </a:t>
            </a:r>
            <a:r>
              <a:rPr sz="2000" spc="5" dirty="0">
                <a:latin typeface="Times New Roman"/>
                <a:cs typeface="Times New Roman"/>
              </a:rPr>
              <a:t>Hub </a:t>
            </a:r>
            <a:r>
              <a:rPr sz="2000" dirty="0">
                <a:latin typeface="Times New Roman"/>
                <a:cs typeface="Times New Roman"/>
              </a:rPr>
              <a:t>provides a location to </a:t>
            </a:r>
            <a:r>
              <a:rPr sz="2000" spc="-5" dirty="0">
                <a:latin typeface="Times New Roman"/>
                <a:cs typeface="Times New Roman"/>
              </a:rPr>
              <a:t>monitor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migrations </a:t>
            </a:r>
            <a:r>
              <a:rPr sz="2000" dirty="0">
                <a:latin typeface="Times New Roman"/>
                <a:cs typeface="Times New Roman"/>
              </a:rPr>
              <a:t>from on </a:t>
            </a:r>
            <a:r>
              <a:rPr sz="2000" spc="-5" dirty="0">
                <a:latin typeface="Times New Roman"/>
                <a:cs typeface="Times New Roman"/>
              </a:rPr>
              <a:t>premises </a:t>
            </a:r>
            <a:r>
              <a:rPr sz="2000" dirty="0">
                <a:latin typeface="Times New Roman"/>
                <a:cs typeface="Times New Roman"/>
              </a:rPr>
              <a:t>to the cloud. Once in the cloud, EC2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Manager helps an IT </a:t>
            </a:r>
            <a:r>
              <a:rPr sz="2000" spc="-5" dirty="0">
                <a:latin typeface="Times New Roman"/>
                <a:cs typeface="Times New Roman"/>
              </a:rPr>
              <a:t>team </a:t>
            </a:r>
            <a:r>
              <a:rPr sz="2000" dirty="0">
                <a:latin typeface="Times New Roman"/>
                <a:cs typeface="Times New Roman"/>
              </a:rPr>
              <a:t> configure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on-premises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instances.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0943" y="1101852"/>
            <a:ext cx="990600" cy="1146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880" y="5667755"/>
            <a:ext cx="731520" cy="7315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0656" y="5160264"/>
            <a:ext cx="1562100" cy="15605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153</a:t>
            </a:fld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079372"/>
            <a:ext cx="10988675" cy="435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56565" algn="l"/>
              </a:tabLst>
            </a:pPr>
            <a:r>
              <a:rPr sz="2000" b="1" dirty="0">
                <a:latin typeface="Times New Roman"/>
                <a:cs typeface="Times New Roman"/>
              </a:rPr>
              <a:t>5.	Networking: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1905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Virtual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Private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(VPC)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administrator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isolated </a:t>
            </a:r>
            <a:r>
              <a:rPr sz="2000" dirty="0">
                <a:latin typeface="Times New Roman"/>
                <a:cs typeface="Times New Roman"/>
              </a:rPr>
              <a:t>section of the </a:t>
            </a:r>
            <a:r>
              <a:rPr sz="2000" spc="-50" dirty="0">
                <a:latin typeface="Times New Roman"/>
                <a:cs typeface="Times New Roman"/>
              </a:rPr>
              <a:t>AWS </a:t>
            </a:r>
            <a:r>
              <a:rPr sz="2000" dirty="0">
                <a:latin typeface="Times New Roman"/>
                <a:cs typeface="Times New Roman"/>
              </a:rPr>
              <a:t>cloud. </a:t>
            </a:r>
            <a:r>
              <a:rPr sz="2000" spc="-50" dirty="0">
                <a:latin typeface="Times New Roman"/>
                <a:cs typeface="Times New Roman"/>
              </a:rPr>
              <a:t>AWS </a:t>
            </a:r>
            <a:r>
              <a:rPr sz="2000" spc="-5" dirty="0">
                <a:latin typeface="Times New Roman"/>
                <a:cs typeface="Times New Roman"/>
              </a:rPr>
              <a:t>automatically provisions </a:t>
            </a:r>
            <a:r>
              <a:rPr sz="2000" dirty="0">
                <a:latin typeface="Times New Roman"/>
                <a:cs typeface="Times New Roman"/>
              </a:rPr>
              <a:t>new resources within a VPC for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extra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protection.</a:t>
            </a:r>
            <a:endParaRPr sz="2000">
              <a:latin typeface="Times New Roman"/>
              <a:cs typeface="Times New Roman"/>
            </a:endParaRPr>
          </a:p>
          <a:p>
            <a:pPr marL="469265" marR="48577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Admins</a:t>
            </a:r>
            <a:r>
              <a:rPr sz="2000" dirty="0">
                <a:latin typeface="Times New Roman"/>
                <a:cs typeface="Times New Roman"/>
              </a:rPr>
              <a:t> 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balance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traffic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load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balancing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tools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Application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Load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Balancer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Network Load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Balancer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spc="-45" dirty="0">
                <a:latin typeface="Times New Roman"/>
                <a:cs typeface="Times New Roman"/>
              </a:rPr>
              <a:t>AWS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domain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 called </a:t>
            </a: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Route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53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  <a:p>
            <a:pPr marL="46926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establish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dedicated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on-premises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via </a:t>
            </a:r>
            <a:r>
              <a:rPr sz="2000" b="1" spc="-70" dirty="0">
                <a:latin typeface="Times New Roman"/>
                <a:cs typeface="Times New Roman"/>
              </a:rPr>
              <a:t>AWS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Direct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Connect.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2264" y="1266444"/>
            <a:ext cx="836676" cy="8793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47959" y="5718047"/>
            <a:ext cx="914400" cy="914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154</a:t>
            </a:fld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5294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Virtual </a:t>
            </a: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263" y="1491995"/>
            <a:ext cx="8723376" cy="4957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3216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Route53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327" y="1491996"/>
            <a:ext cx="10236708" cy="51175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157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404" y="1079372"/>
            <a:ext cx="11135995" cy="313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457200" algn="l"/>
              </a:tabLst>
            </a:pPr>
            <a:r>
              <a:rPr sz="2000" b="1" dirty="0">
                <a:latin typeface="Times New Roman"/>
                <a:cs typeface="Times New Roman"/>
              </a:rPr>
              <a:t>6.	Development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tools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application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365125">
              <a:lnSpc>
                <a:spcPct val="100000"/>
              </a:lnSpc>
            </a:pPr>
            <a:r>
              <a:rPr sz="2000" b="1" spc="-70" dirty="0">
                <a:latin typeface="Times New Roman"/>
                <a:cs typeface="Times New Roman"/>
              </a:rPr>
              <a:t>AWS </a:t>
            </a:r>
            <a:r>
              <a:rPr sz="2000" b="1" dirty="0">
                <a:latin typeface="Times New Roman"/>
                <a:cs typeface="Times New Roman"/>
              </a:rPr>
              <a:t>command-line </a:t>
            </a:r>
            <a:r>
              <a:rPr sz="2000" dirty="0">
                <a:latin typeface="Times New Roman"/>
                <a:cs typeface="Times New Roman"/>
              </a:rPr>
              <a:t>tools and software development kits (SDKs) can be used to deploy and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services.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Amazon's</a:t>
            </a:r>
            <a:r>
              <a:rPr sz="2000" dirty="0">
                <a:latin typeface="Times New Roman"/>
                <a:cs typeface="Times New Roman"/>
              </a:rPr>
              <a:t> proprietary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interface.</a:t>
            </a:r>
            <a:endParaRPr sz="2000">
              <a:latin typeface="Times New Roman"/>
              <a:cs typeface="Times New Roman"/>
            </a:endParaRPr>
          </a:p>
          <a:p>
            <a:pPr marL="46926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 developer can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use </a:t>
            </a:r>
            <a:r>
              <a:rPr sz="2000" spc="-45" dirty="0">
                <a:latin typeface="Times New Roman"/>
                <a:cs typeface="Times New Roman"/>
              </a:rPr>
              <a:t>AWS </a:t>
            </a:r>
            <a:r>
              <a:rPr sz="2000" spc="-30" dirty="0">
                <a:latin typeface="Times New Roman"/>
                <a:cs typeface="Times New Roman"/>
              </a:rPr>
              <a:t>Tools </a:t>
            </a:r>
            <a:r>
              <a:rPr sz="2000" dirty="0">
                <a:latin typeface="Times New Roman"/>
                <a:cs typeface="Times New Roman"/>
              </a:rPr>
              <a:t>for Powershell to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cloud services from </a:t>
            </a:r>
            <a:r>
              <a:rPr sz="2000" spc="-10" dirty="0">
                <a:latin typeface="Times New Roman"/>
                <a:cs typeface="Times New Roman"/>
              </a:rPr>
              <a:t>Windows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Serverless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Application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Model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simulate</a:t>
            </a:r>
            <a:r>
              <a:rPr sz="2000" dirty="0">
                <a:latin typeface="Times New Roman"/>
                <a:cs typeface="Times New Roman"/>
              </a:rPr>
              <a:t> an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AWS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test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Lambda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functions.</a:t>
            </a:r>
            <a:endParaRPr sz="2000">
              <a:latin typeface="Times New Roman"/>
              <a:cs typeface="Times New Roman"/>
            </a:endParaRPr>
          </a:p>
          <a:p>
            <a:pPr marL="469265" marR="302895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SDKs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variety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programming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languages,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Java,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PHP,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Python,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Node.js,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Ruby,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C++,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Android,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iOS.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5603" y="4495546"/>
            <a:ext cx="10683875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API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Gateway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team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create,</a:t>
            </a:r>
            <a:r>
              <a:rPr sz="2000" spc="-5" dirty="0">
                <a:latin typeface="Times New Roman"/>
                <a:cs typeface="Times New Roman"/>
              </a:rPr>
              <a:t> manage,</a:t>
            </a:r>
            <a:r>
              <a:rPr sz="2000" dirty="0">
                <a:latin typeface="Times New Roman"/>
                <a:cs typeface="Times New Roman"/>
              </a:rPr>
              <a:t> 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monitor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data or functionality from </a:t>
            </a:r>
            <a:r>
              <a:rPr sz="2000" spc="5" dirty="0">
                <a:latin typeface="Times New Roman"/>
                <a:cs typeface="Times New Roman"/>
              </a:rPr>
              <a:t>back-end </a:t>
            </a:r>
            <a:r>
              <a:rPr sz="2000" dirty="0">
                <a:latin typeface="Times New Roman"/>
                <a:cs typeface="Times New Roman"/>
              </a:rPr>
              <a:t>services. API Gateway </a:t>
            </a:r>
            <a:r>
              <a:rPr sz="2000" spc="-5" dirty="0">
                <a:latin typeface="Times New Roman"/>
                <a:cs typeface="Times New Roman"/>
              </a:rPr>
              <a:t>manages </a:t>
            </a:r>
            <a:r>
              <a:rPr sz="2000" dirty="0">
                <a:latin typeface="Times New Roman"/>
                <a:cs typeface="Times New Roman"/>
              </a:rPr>
              <a:t>thousands of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concurrent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API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once.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team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also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continuous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integration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continuous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pipelines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endParaRPr sz="2000">
              <a:latin typeface="Times New Roman"/>
              <a:cs typeface="Times New Roman"/>
            </a:endParaRPr>
          </a:p>
          <a:p>
            <a:pPr marL="12700" marR="1138555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CodePipeline,</a:t>
            </a:r>
            <a:r>
              <a:rPr sz="2000" b="1" spc="-140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CodeBuild,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CodeDeploy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r>
              <a:rPr sz="2000" b="1" dirty="0">
                <a:latin typeface="Times New Roman"/>
                <a:cs typeface="Times New Roman"/>
              </a:rPr>
              <a:t> CodeStar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developer can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store code in Git repositories with </a:t>
            </a:r>
            <a:r>
              <a:rPr sz="2000" b="1" spc="-70" dirty="0">
                <a:latin typeface="Times New Roman"/>
                <a:cs typeface="Times New Roman"/>
              </a:rPr>
              <a:t>AWS </a:t>
            </a:r>
            <a:r>
              <a:rPr sz="2000" b="1" dirty="0">
                <a:latin typeface="Times New Roman"/>
                <a:cs typeface="Times New Roman"/>
              </a:rPr>
              <a:t>CodeCommit </a:t>
            </a:r>
            <a:r>
              <a:rPr sz="2000" dirty="0">
                <a:latin typeface="Times New Roman"/>
                <a:cs typeface="Times New Roman"/>
              </a:rPr>
              <a:t>and evaluate 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performance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microservices-based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X-Ray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4640" y="1182624"/>
            <a:ext cx="733044" cy="73304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5700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Software</a:t>
            </a:r>
            <a:r>
              <a:rPr sz="2400" b="1" dirty="0">
                <a:latin typeface="Times New Roman"/>
                <a:cs typeface="Times New Roman"/>
              </a:rPr>
              <a:t> Development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Kits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720" y="1491996"/>
            <a:ext cx="7074408" cy="50947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10857230" cy="3961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  <a:tabLst>
                <a:tab pos="412115" algn="l"/>
              </a:tabLst>
            </a:pPr>
            <a:r>
              <a:rPr sz="1800" b="1" dirty="0">
                <a:latin typeface="Times New Roman"/>
                <a:cs typeface="Times New Roman"/>
              </a:rPr>
              <a:t>7.	Management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Monitoring: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 marR="20193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admin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track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resource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configuration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b="1" spc="-70" dirty="0">
                <a:latin typeface="Times New Roman"/>
                <a:cs typeface="Times New Roman"/>
              </a:rPr>
              <a:t>AWS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Config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b="1" spc="-70" dirty="0">
                <a:latin typeface="Times New Roman"/>
                <a:cs typeface="Times New Roman"/>
              </a:rPr>
              <a:t>AWS</a:t>
            </a:r>
            <a:r>
              <a:rPr sz="1800" b="1" spc="-5" dirty="0">
                <a:latin typeface="Times New Roman"/>
                <a:cs typeface="Times New Roman"/>
              </a:rPr>
              <a:t> Config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Rules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Those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tools, along with </a:t>
            </a:r>
            <a:r>
              <a:rPr sz="1800" spc="-55" dirty="0">
                <a:latin typeface="Times New Roman"/>
                <a:cs typeface="Times New Roman"/>
              </a:rPr>
              <a:t>AWS </a:t>
            </a:r>
            <a:r>
              <a:rPr sz="1800" spc="-10" dirty="0">
                <a:latin typeface="Times New Roman"/>
                <a:cs typeface="Times New Roman"/>
              </a:rPr>
              <a:t>Trusted </a:t>
            </a:r>
            <a:r>
              <a:rPr sz="1800" spc="-15" dirty="0">
                <a:latin typeface="Times New Roman"/>
                <a:cs typeface="Times New Roman"/>
              </a:rPr>
              <a:t>Advisor, </a:t>
            </a:r>
            <a:r>
              <a:rPr sz="1800" dirty="0">
                <a:latin typeface="Times New Roman"/>
                <a:cs typeface="Times New Roman"/>
              </a:rPr>
              <a:t>can help an IT team avoid improperly configured and </a:t>
            </a:r>
            <a:r>
              <a:rPr sz="1800" spc="-5" dirty="0">
                <a:latin typeface="Times New Roman"/>
                <a:cs typeface="Times New Roman"/>
              </a:rPr>
              <a:t>needlessly </a:t>
            </a:r>
            <a:r>
              <a:rPr sz="1800" dirty="0">
                <a:latin typeface="Times New Roman"/>
                <a:cs typeface="Times New Roman"/>
              </a:rPr>
              <a:t> expensive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resource deployments.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 marR="33274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admin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 automate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infrastructure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provisioning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via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b="1" spc="-75" dirty="0">
                <a:latin typeface="Times New Roman"/>
                <a:cs typeface="Times New Roman"/>
              </a:rPr>
              <a:t>AWS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CloudFormation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templates</a:t>
            </a:r>
            <a:r>
              <a:rPr sz="1800" spc="-5" dirty="0">
                <a:latin typeface="Times New Roman"/>
                <a:cs typeface="Times New Roman"/>
              </a:rPr>
              <a:t>,</a:t>
            </a:r>
            <a:r>
              <a:rPr sz="1800" dirty="0">
                <a:latin typeface="Times New Roman"/>
                <a:cs typeface="Times New Roman"/>
              </a:rPr>
              <a:t> 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5" dirty="0">
                <a:latin typeface="Times New Roman"/>
                <a:cs typeface="Times New Roman"/>
              </a:rPr>
              <a:t> use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b="1" spc="-75" dirty="0">
                <a:latin typeface="Times New Roman"/>
                <a:cs typeface="Times New Roman"/>
              </a:rPr>
              <a:t>AWS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OpsWorks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Chef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automate</a:t>
            </a:r>
            <a:r>
              <a:rPr sz="1800" dirty="0">
                <a:latin typeface="Times New Roman"/>
                <a:cs typeface="Times New Roman"/>
              </a:rPr>
              <a:t> infrastructure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configurations.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An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AWS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customer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monitor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resource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health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Amazon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CloudWatch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b="1" spc="-75" dirty="0">
                <a:latin typeface="Times New Roman"/>
                <a:cs typeface="Times New Roman"/>
              </a:rPr>
              <a:t>AWS 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Personal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Health</a:t>
            </a:r>
            <a:r>
              <a:rPr sz="1800" b="1" spc="-5" dirty="0">
                <a:latin typeface="Times New Roman"/>
                <a:cs typeface="Times New Roman"/>
              </a:rPr>
              <a:t> Dashboard</a:t>
            </a:r>
            <a:r>
              <a:rPr sz="1800" spc="-5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also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b="1" spc="-75" dirty="0">
                <a:latin typeface="Times New Roman"/>
                <a:cs typeface="Times New Roman"/>
              </a:rPr>
              <a:t>AWS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CloudTrail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retain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activity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programming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interface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(API)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calls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 auditing.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25267"/>
            <a:ext cx="1011936" cy="10134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3492" y="5027676"/>
            <a:ext cx="1178052" cy="11780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6631" y="4532376"/>
            <a:ext cx="2545079" cy="19385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10380980" cy="497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2000"/>
              </a:spcBef>
            </a:pPr>
            <a:r>
              <a:rPr sz="2400" b="1" dirty="0">
                <a:latin typeface="Times New Roman"/>
                <a:cs typeface="Times New Roman"/>
              </a:rPr>
              <a:t>History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829310" marR="5080" indent="-457200">
              <a:lnSpc>
                <a:spcPct val="100000"/>
              </a:lnSpc>
              <a:buFont typeface="Arial"/>
              <a:buChar char="•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origin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traced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far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1950s </a:t>
            </a:r>
            <a:r>
              <a:rPr sz="2400" dirty="0">
                <a:latin typeface="Times New Roman"/>
                <a:cs typeface="Times New Roman"/>
              </a:rPr>
              <a:t>when John </a:t>
            </a:r>
            <a:r>
              <a:rPr sz="2400" spc="-20" dirty="0">
                <a:latin typeface="Times New Roman"/>
                <a:cs typeface="Times New Roman"/>
              </a:rPr>
              <a:t>McCarthy,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computer scientist,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introduced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‘theory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sharing’.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Font typeface="Arial"/>
              <a:buChar char="•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1960s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J.C.R.</a:t>
            </a:r>
            <a:r>
              <a:rPr sz="2400" dirty="0">
                <a:latin typeface="Times New Roman"/>
                <a:cs typeface="Times New Roman"/>
              </a:rPr>
              <a:t> Licklider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developed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ARPANET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(Advanced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Research</a:t>
            </a:r>
            <a:endParaRPr sz="2400">
              <a:latin typeface="Times New Roman"/>
              <a:cs typeface="Times New Roman"/>
            </a:endParaRPr>
          </a:p>
          <a:p>
            <a:pPr marL="82931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Pro</a:t>
            </a:r>
            <a:r>
              <a:rPr sz="2400" dirty="0">
                <a:latin typeface="Times New Roman"/>
                <a:cs typeface="Times New Roman"/>
              </a:rPr>
              <a:t>jec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Agenc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5" dirty="0">
                <a:latin typeface="Times New Roman"/>
                <a:cs typeface="Times New Roman"/>
              </a:rPr>
              <a:t> Network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hich for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basis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today</a:t>
            </a:r>
            <a:r>
              <a:rPr sz="2400" spc="-130" dirty="0">
                <a:latin typeface="Times New Roman"/>
                <a:cs typeface="Times New Roman"/>
              </a:rPr>
              <a:t>’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er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Font typeface="Arial"/>
              <a:buChar char="•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development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virtual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machines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1970s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enabled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 </a:t>
            </a:r>
            <a:r>
              <a:rPr sz="2400" spc="-5" dirty="0">
                <a:latin typeface="Times New Roman"/>
                <a:cs typeface="Times New Roman"/>
              </a:rPr>
              <a:t>multiple</a:t>
            </a:r>
            <a:endParaRPr sz="2400">
              <a:latin typeface="Times New Roman"/>
              <a:cs typeface="Times New Roman"/>
            </a:endParaRPr>
          </a:p>
          <a:p>
            <a:pPr marL="82931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operating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machine.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Font typeface="Arial"/>
              <a:buChar char="•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1991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World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Wide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Web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emerged.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483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management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console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6248" y="1697735"/>
            <a:ext cx="6684264" cy="47929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10838815" cy="481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  <a:tabLst>
                <a:tab pos="519430" algn="l"/>
              </a:tabLst>
            </a:pPr>
            <a:r>
              <a:rPr sz="2000" b="1" dirty="0">
                <a:latin typeface="Times New Roman"/>
                <a:cs typeface="Times New Roman"/>
              </a:rPr>
              <a:t>8.	Security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Governance: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800" spc="-55" dirty="0">
                <a:latin typeface="Times New Roman"/>
                <a:cs typeface="Times New Roman"/>
              </a:rPr>
              <a:t>AWS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range </a:t>
            </a:r>
            <a:r>
              <a:rPr sz="1800" spc="-5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r>
              <a:rPr sz="1800" spc="-10" dirty="0">
                <a:latin typeface="Times New Roman"/>
                <a:cs typeface="Times New Roman"/>
              </a:rPr>
              <a:t> security,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including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spc="-70" dirty="0">
                <a:latin typeface="Times New Roman"/>
                <a:cs typeface="Times New Roman"/>
              </a:rPr>
              <a:t>AWS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Identity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Access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Management </a:t>
            </a:r>
            <a:r>
              <a:rPr sz="1800" spc="-5" dirty="0">
                <a:latin typeface="Times New Roman"/>
                <a:cs typeface="Times New Roman"/>
              </a:rPr>
              <a:t>(IAM),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which </a:t>
            </a:r>
            <a:r>
              <a:rPr sz="1800" dirty="0">
                <a:latin typeface="Times New Roman"/>
                <a:cs typeface="Times New Roman"/>
              </a:rPr>
              <a:t>allows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admins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define and</a:t>
            </a:r>
            <a:r>
              <a:rPr sz="1800" spc="-5" dirty="0">
                <a:latin typeface="Times New Roman"/>
                <a:cs typeface="Times New Roman"/>
              </a:rPr>
              <a:t> manage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user</a:t>
            </a:r>
            <a:r>
              <a:rPr sz="1800" dirty="0">
                <a:latin typeface="Times New Roman"/>
                <a:cs typeface="Times New Roman"/>
              </a:rPr>
              <a:t> access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resources.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 marR="27559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An </a:t>
            </a:r>
            <a:r>
              <a:rPr sz="1800" dirty="0">
                <a:latin typeface="Times New Roman"/>
                <a:cs typeface="Times New Roman"/>
              </a:rPr>
              <a:t>admin can also create a </a:t>
            </a:r>
            <a:r>
              <a:rPr sz="1800" spc="-5" dirty="0">
                <a:latin typeface="Times New Roman"/>
                <a:cs typeface="Times New Roman"/>
              </a:rPr>
              <a:t>user </a:t>
            </a:r>
            <a:r>
              <a:rPr sz="1800" dirty="0">
                <a:latin typeface="Times New Roman"/>
                <a:cs typeface="Times New Roman"/>
              </a:rPr>
              <a:t>directory with </a:t>
            </a:r>
            <a:r>
              <a:rPr sz="1800" b="1" spc="-5" dirty="0">
                <a:latin typeface="Times New Roman"/>
                <a:cs typeface="Times New Roman"/>
              </a:rPr>
              <a:t>Amazon Cloud Directory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dirty="0">
                <a:latin typeface="Times New Roman"/>
                <a:cs typeface="Times New Roman"/>
              </a:rPr>
              <a:t>or connect cloud resources to an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existing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Microsoft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Active Directory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AWS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Directory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Service.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AWS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enables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business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establish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 </a:t>
            </a:r>
            <a:r>
              <a:rPr sz="1800" dirty="0">
                <a:latin typeface="Times New Roman"/>
                <a:cs typeface="Times New Roman"/>
              </a:rPr>
              <a:t>policies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multiple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AWS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accounts.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Amazon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Inspector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analyzes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AWS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environment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vulnerabilities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might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impact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compliance.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Amazon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Macie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uses</a:t>
            </a:r>
            <a:r>
              <a:rPr sz="1800" dirty="0">
                <a:latin typeface="Times New Roman"/>
                <a:cs typeface="Times New Roman"/>
              </a:rPr>
              <a:t> machine-learning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technology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protect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sensitive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469900" marR="368300">
              <a:lnSpc>
                <a:spcPct val="100000"/>
              </a:lnSpc>
            </a:pPr>
            <a:r>
              <a:rPr sz="1800" spc="-55" dirty="0">
                <a:latin typeface="Times New Roman"/>
                <a:cs typeface="Times New Roman"/>
              </a:rPr>
              <a:t>AWS </a:t>
            </a:r>
            <a:r>
              <a:rPr sz="1800" dirty="0">
                <a:latin typeface="Times New Roman"/>
                <a:cs typeface="Times New Roman"/>
              </a:rPr>
              <a:t>also includes tools and </a:t>
            </a:r>
            <a:r>
              <a:rPr sz="1800" spc="-5" dirty="0">
                <a:latin typeface="Times New Roman"/>
                <a:cs typeface="Times New Roman"/>
              </a:rPr>
              <a:t>services </a:t>
            </a:r>
            <a:r>
              <a:rPr sz="1800" dirty="0">
                <a:latin typeface="Times New Roman"/>
                <a:cs typeface="Times New Roman"/>
              </a:rPr>
              <a:t>that provide software and hardware-based encryption, protect against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DDoS</a:t>
            </a:r>
            <a:r>
              <a:rPr sz="1800" dirty="0">
                <a:latin typeface="Times New Roman"/>
                <a:cs typeface="Times New Roman"/>
              </a:rPr>
              <a:t> attacks,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provision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Secure </a:t>
            </a:r>
            <a:r>
              <a:rPr sz="1800" dirty="0">
                <a:latin typeface="Times New Roman"/>
                <a:cs typeface="Times New Roman"/>
              </a:rPr>
              <a:t>Sockets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Layer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Transport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Layer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certificates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filter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potentially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harmful traffic</a:t>
            </a:r>
            <a:r>
              <a:rPr sz="1800" dirty="0">
                <a:latin typeface="Times New Roman"/>
                <a:cs typeface="Times New Roman"/>
              </a:rPr>
              <a:t> to </a:t>
            </a:r>
            <a:r>
              <a:rPr sz="1800" spc="-5" dirty="0">
                <a:latin typeface="Times New Roman"/>
                <a:cs typeface="Times New Roman"/>
              </a:rPr>
              <a:t>web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1468" y="1175003"/>
            <a:ext cx="1370076" cy="9799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3218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4604" y="1491996"/>
            <a:ext cx="8238744" cy="51206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163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404" y="1094613"/>
            <a:ext cx="10852150" cy="441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56565" algn="l"/>
              </a:tabLst>
            </a:pPr>
            <a:r>
              <a:rPr sz="2000" b="1" dirty="0">
                <a:latin typeface="Times New Roman"/>
                <a:cs typeface="Times New Roman"/>
              </a:rPr>
              <a:t>9.	</a:t>
            </a:r>
            <a:r>
              <a:rPr sz="2000" b="1" spc="-5" dirty="0">
                <a:latin typeface="Times New Roman"/>
                <a:cs typeface="Times New Roman"/>
              </a:rPr>
              <a:t>Big </a:t>
            </a: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management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analytics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508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AWS </a:t>
            </a:r>
            <a:r>
              <a:rPr sz="2000" dirty="0">
                <a:latin typeface="Times New Roman"/>
                <a:cs typeface="Times New Roman"/>
              </a:rPr>
              <a:t>includes a variety of big data </a:t>
            </a:r>
            <a:r>
              <a:rPr sz="2000" spc="-5" dirty="0">
                <a:latin typeface="Times New Roman"/>
                <a:cs typeface="Times New Roman"/>
              </a:rPr>
              <a:t>analytics </a:t>
            </a:r>
            <a:r>
              <a:rPr sz="2000" dirty="0">
                <a:latin typeface="Times New Roman"/>
                <a:cs typeface="Times New Roman"/>
              </a:rPr>
              <a:t>and application services. </a:t>
            </a:r>
            <a:r>
              <a:rPr sz="2000" b="1" dirty="0">
                <a:latin typeface="Times New Roman"/>
                <a:cs typeface="Times New Roman"/>
              </a:rPr>
              <a:t>Amazon Elastic MapReduce 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Hadoop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large </a:t>
            </a:r>
            <a:r>
              <a:rPr sz="2000" spc="-5" dirty="0">
                <a:latin typeface="Times New Roman"/>
                <a:cs typeface="Times New Roman"/>
              </a:rPr>
              <a:t>amounts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while </a:t>
            </a:r>
            <a:r>
              <a:rPr sz="2000" b="1" dirty="0">
                <a:latin typeface="Times New Roman"/>
                <a:cs typeface="Times New Roman"/>
              </a:rPr>
              <a:t>Amazon Kinesis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several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analyze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streaming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34290">
              <a:lnSpc>
                <a:spcPct val="100000"/>
              </a:lnSpc>
            </a:pPr>
            <a:r>
              <a:rPr sz="2000" b="1" spc="-70" dirty="0">
                <a:latin typeface="Times New Roman"/>
                <a:cs typeface="Times New Roman"/>
              </a:rPr>
              <a:t>AWS </a:t>
            </a:r>
            <a:r>
              <a:rPr sz="2000" b="1" dirty="0">
                <a:latin typeface="Times New Roman"/>
                <a:cs typeface="Times New Roman"/>
              </a:rPr>
              <a:t>Glue </a:t>
            </a:r>
            <a:r>
              <a:rPr sz="2000" dirty="0">
                <a:latin typeface="Times New Roman"/>
                <a:cs typeface="Times New Roman"/>
              </a:rPr>
              <a:t>is a service that handles, extracts, </a:t>
            </a:r>
            <a:r>
              <a:rPr sz="2000" spc="-5" dirty="0">
                <a:latin typeface="Times New Roman"/>
                <a:cs typeface="Times New Roman"/>
              </a:rPr>
              <a:t>transforms, </a:t>
            </a:r>
            <a:r>
              <a:rPr sz="2000" dirty="0">
                <a:latin typeface="Times New Roman"/>
                <a:cs typeface="Times New Roman"/>
              </a:rPr>
              <a:t>and loads jobs, while the </a:t>
            </a:r>
            <a:r>
              <a:rPr sz="2000" b="1" dirty="0">
                <a:latin typeface="Times New Roman"/>
                <a:cs typeface="Times New Roman"/>
              </a:rPr>
              <a:t>Amazon 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Elasticsearch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team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monitoring,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analysis,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tasks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source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Elastic-search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592455">
              <a:lnSpc>
                <a:spcPct val="100000"/>
              </a:lnSpc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query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analyst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 </a:t>
            </a: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Athena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S3,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visualize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Amazon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QuickSight.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3292" y="5309615"/>
            <a:ext cx="2778252" cy="14112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4328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bigdata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portfolio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183" y="1491996"/>
            <a:ext cx="8982456" cy="5053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094613"/>
            <a:ext cx="10965180" cy="4722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506095" indent="-494030">
              <a:lnSpc>
                <a:spcPct val="100000"/>
              </a:lnSpc>
              <a:buAutoNum type="arabicPeriod" startAt="10"/>
              <a:tabLst>
                <a:tab pos="506095" algn="l"/>
                <a:tab pos="506730" algn="l"/>
              </a:tabLst>
            </a:pPr>
            <a:r>
              <a:rPr sz="2000" b="1" dirty="0">
                <a:latin typeface="Times New Roman"/>
                <a:cs typeface="Times New Roman"/>
              </a:rPr>
              <a:t>Artificial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intelligence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10"/>
            </a:pPr>
            <a:endParaRPr sz="2050">
              <a:latin typeface="Times New Roman"/>
              <a:cs typeface="Times New Roman"/>
            </a:endParaRPr>
          </a:p>
          <a:p>
            <a:pPr marL="469265" marR="34925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AI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packaged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AI-based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AI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suite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include:</a:t>
            </a:r>
            <a:endParaRPr sz="2000">
              <a:latin typeface="Times New Roman"/>
              <a:cs typeface="Times New Roman"/>
            </a:endParaRPr>
          </a:p>
          <a:p>
            <a:pPr marL="812800" lvl="1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Lex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text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chatbot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technology.</a:t>
            </a:r>
            <a:endParaRPr sz="2000">
              <a:latin typeface="Times New Roman"/>
              <a:cs typeface="Times New Roman"/>
            </a:endParaRPr>
          </a:p>
          <a:p>
            <a:pPr marL="812800" lvl="1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Polly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text-to-speech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translation.</a:t>
            </a:r>
            <a:endParaRPr sz="2000">
              <a:latin typeface="Times New Roman"/>
              <a:cs typeface="Times New Roman"/>
            </a:endParaRPr>
          </a:p>
          <a:p>
            <a:pPr marL="812800" lvl="1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Recognition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image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facial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analysis.</a:t>
            </a:r>
            <a:endParaRPr sz="2000">
              <a:latin typeface="Times New Roman"/>
              <a:cs typeface="Times New Roman"/>
            </a:endParaRPr>
          </a:p>
          <a:p>
            <a:pPr marL="812800" lvl="1" indent="-34417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45" dirty="0">
                <a:latin typeface="Times New Roman"/>
                <a:cs typeface="Times New Roman"/>
              </a:rPr>
              <a:t>AWS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also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technology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build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smart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machine-learning</a:t>
            </a:r>
            <a:endParaRPr sz="2000">
              <a:latin typeface="Times New Roman"/>
              <a:cs typeface="Times New Roman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technology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complex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algorithms.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On the</a:t>
            </a:r>
            <a:r>
              <a:rPr sz="2000" spc="-5" dirty="0">
                <a:latin typeface="Times New Roman"/>
                <a:cs typeface="Times New Roman"/>
              </a:rPr>
              <a:t> consumer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side,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technologies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Alexa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35" dirty="0">
                <a:latin typeface="Times New Roman"/>
                <a:cs typeface="Times New Roman"/>
              </a:rPr>
              <a:t>Voice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use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Alexa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Skills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build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voice-based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Echo devices.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" y="5882640"/>
            <a:ext cx="1322832" cy="8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304" y="1266444"/>
            <a:ext cx="1598676" cy="1066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09104" y="2857500"/>
            <a:ext cx="2017776" cy="13456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7376" y="5548884"/>
            <a:ext cx="1208531" cy="12070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7936" y="6464985"/>
            <a:ext cx="259079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165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484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1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Artificial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intelligence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4060" y="1920239"/>
            <a:ext cx="7790688" cy="43845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304" y="1266444"/>
            <a:ext cx="1598676" cy="1066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094613"/>
            <a:ext cx="11061700" cy="350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06095" algn="l"/>
              </a:tabLst>
            </a:pPr>
            <a:r>
              <a:rPr sz="2000" b="1" spc="-35" dirty="0">
                <a:latin typeface="Times New Roman"/>
                <a:cs typeface="Times New Roman"/>
              </a:rPr>
              <a:t>11.	</a:t>
            </a:r>
            <a:r>
              <a:rPr sz="2000" b="1" dirty="0">
                <a:latin typeface="Times New Roman"/>
                <a:cs typeface="Times New Roman"/>
              </a:rPr>
              <a:t>Mobile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Development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Mobile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Hub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collection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mobile </a:t>
            </a:r>
            <a:r>
              <a:rPr sz="2000" dirty="0">
                <a:latin typeface="Times New Roman"/>
                <a:cs typeface="Times New Roman"/>
              </a:rPr>
              <a:t>app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developers,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SDK,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samples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libraries.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mobile</a:t>
            </a:r>
            <a:r>
              <a:rPr sz="2000" dirty="0">
                <a:latin typeface="Times New Roman"/>
                <a:cs typeface="Times New Roman"/>
              </a:rPr>
              <a:t> app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 </a:t>
            </a:r>
            <a:r>
              <a:rPr sz="2000" b="1" dirty="0">
                <a:latin typeface="Times New Roman"/>
                <a:cs typeface="Times New Roman"/>
              </a:rPr>
              <a:t>Amazon Cognito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manage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mobile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Pinpoint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push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notifications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application-end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analyze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effectiveness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6243" y="4672584"/>
            <a:ext cx="4305300" cy="21854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87936" y="6464985"/>
            <a:ext cx="259079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167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484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1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Artificial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intelligence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272" y="1260347"/>
            <a:ext cx="9730740" cy="51831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169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404" y="1094613"/>
            <a:ext cx="11082655" cy="4722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12.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Messages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 </a:t>
            </a:r>
            <a:r>
              <a:rPr sz="2000" b="1" spc="-5" dirty="0">
                <a:latin typeface="Times New Roman"/>
                <a:cs typeface="Times New Roman"/>
              </a:rPr>
              <a:t>Notifications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messaging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applications.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9334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Simple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Queue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 </a:t>
            </a:r>
            <a:r>
              <a:rPr sz="2000" dirty="0">
                <a:latin typeface="Times New Roman"/>
                <a:cs typeface="Times New Roman"/>
              </a:rPr>
              <a:t>queue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 components of distributed applications to ensure that the parts of an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work as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intended.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508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Simple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Notification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(SNS)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send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pub-sub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messages</a:t>
            </a:r>
            <a:r>
              <a:rPr sz="2000" dirty="0">
                <a:latin typeface="Times New Roman"/>
                <a:cs typeface="Times New Roman"/>
              </a:rPr>
              <a:t> to </a:t>
            </a:r>
            <a:r>
              <a:rPr sz="2000" spc="-5" dirty="0">
                <a:latin typeface="Times New Roman"/>
                <a:cs typeface="Times New Roman"/>
              </a:rPr>
              <a:t>endpoints,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 as end users or services. SNS includes a </a:t>
            </a:r>
            <a:r>
              <a:rPr sz="2000" spc="-5" dirty="0">
                <a:latin typeface="Times New Roman"/>
                <a:cs typeface="Times New Roman"/>
              </a:rPr>
              <a:t>mobile messaging </a:t>
            </a:r>
            <a:r>
              <a:rPr sz="2000" dirty="0">
                <a:latin typeface="Times New Roman"/>
                <a:cs typeface="Times New Roman"/>
              </a:rPr>
              <a:t>feature that enables push </a:t>
            </a:r>
            <a:r>
              <a:rPr sz="2000" spc="-5" dirty="0">
                <a:latin typeface="Times New Roman"/>
                <a:cs typeface="Times New Roman"/>
              </a:rPr>
              <a:t>messaging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mobile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devices.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Simple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Email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professionals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marketers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receive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emails.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0431" y="1071372"/>
            <a:ext cx="2801112" cy="14005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23" y="4515611"/>
            <a:ext cx="720852" cy="7208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0988" y="5521450"/>
            <a:ext cx="1488948" cy="12618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4168" y="4783835"/>
            <a:ext cx="2545079" cy="19370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11120120" cy="460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2000"/>
              </a:spcBef>
            </a:pPr>
            <a:r>
              <a:rPr sz="2400" b="1" dirty="0">
                <a:latin typeface="Times New Roman"/>
                <a:cs typeface="Times New Roman"/>
              </a:rPr>
              <a:t>History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15010" marR="5080" indent="-342900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1990s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shift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point-to-point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circuits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virtual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 being </a:t>
            </a:r>
            <a:r>
              <a:rPr sz="2400" spc="-10" dirty="0">
                <a:latin typeface="Times New Roman"/>
                <a:cs typeface="Times New Roman"/>
              </a:rPr>
              <a:t>offered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telecommunication companies. </a:t>
            </a:r>
            <a:r>
              <a:rPr sz="2400" dirty="0">
                <a:latin typeface="Times New Roman"/>
                <a:cs typeface="Times New Roman"/>
              </a:rPr>
              <a:t>This resulted in increased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bandwidth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 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lower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715010" marR="56197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b="1" dirty="0">
                <a:latin typeface="Times New Roman"/>
                <a:cs typeface="Times New Roman"/>
              </a:rPr>
              <a:t>1997</a:t>
            </a:r>
            <a:r>
              <a:rPr sz="2400" dirty="0">
                <a:latin typeface="Times New Roman"/>
                <a:cs typeface="Times New Roman"/>
              </a:rPr>
              <a:t>, the </a:t>
            </a:r>
            <a:r>
              <a:rPr sz="2400" spc="-5" dirty="0">
                <a:latin typeface="Times New Roman"/>
                <a:cs typeface="Times New Roman"/>
              </a:rPr>
              <a:t>first </a:t>
            </a:r>
            <a:r>
              <a:rPr sz="2400" dirty="0">
                <a:latin typeface="Times New Roman"/>
                <a:cs typeface="Times New Roman"/>
              </a:rPr>
              <a:t>definition of cloud </a:t>
            </a:r>
            <a:r>
              <a:rPr sz="2400" spc="-5" dirty="0">
                <a:latin typeface="Times New Roman"/>
                <a:cs typeface="Times New Roman"/>
              </a:rPr>
              <a:t>computing was </a:t>
            </a:r>
            <a:r>
              <a:rPr sz="2400" dirty="0">
                <a:latin typeface="Times New Roman"/>
                <a:cs typeface="Times New Roman"/>
              </a:rPr>
              <a:t>given by </a:t>
            </a:r>
            <a:r>
              <a:rPr sz="2400" spc="-5" dirty="0">
                <a:latin typeface="Times New Roman"/>
                <a:cs typeface="Times New Roman"/>
              </a:rPr>
              <a:t>Professor Ramnath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Chellapa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Emory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University.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defined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Cloud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as,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29310" marR="18669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‘Computing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paradigm </a:t>
            </a:r>
            <a:r>
              <a:rPr sz="2400" b="1" spc="-15" dirty="0">
                <a:latin typeface="Times New Roman"/>
                <a:cs typeface="Times New Roman"/>
              </a:rPr>
              <a:t>where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boundaries</a:t>
            </a:r>
            <a:r>
              <a:rPr sz="2400" b="1" dirty="0">
                <a:latin typeface="Times New Roman"/>
                <a:cs typeface="Times New Roman"/>
              </a:rPr>
              <a:t> of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computing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will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be</a:t>
            </a:r>
            <a:r>
              <a:rPr sz="2400" b="1" dirty="0">
                <a:latin typeface="Times New Roman"/>
                <a:cs typeface="Times New Roman"/>
              </a:rPr>
              <a:t> determined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by </a:t>
            </a:r>
            <a:r>
              <a:rPr sz="2400" b="1" dirty="0">
                <a:latin typeface="Times New Roman"/>
                <a:cs typeface="Times New Roman"/>
              </a:rPr>
              <a:t>economic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rationale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rather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than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technical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limits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alone.’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52576"/>
            <a:ext cx="2691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235" y="1491996"/>
            <a:ext cx="6509004" cy="52059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87936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171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404" y="1094613"/>
            <a:ext cx="11237595" cy="5332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13.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Other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algn="just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Web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range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productivity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options.</a:t>
            </a:r>
            <a:endParaRPr sz="2000">
              <a:latin typeface="Times New Roman"/>
              <a:cs typeface="Times New Roman"/>
            </a:endParaRPr>
          </a:p>
          <a:p>
            <a:pPr marL="469265" marR="72390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Chime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meetings, calls,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text-based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across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devices.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also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take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advantage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WorkDocs</a:t>
            </a:r>
            <a:r>
              <a:rPr sz="2000" spc="-10" dirty="0">
                <a:latin typeface="Times New Roman"/>
                <a:cs typeface="Times New Roman"/>
              </a:rPr>
              <a:t>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Amazon </a:t>
            </a:r>
            <a:r>
              <a:rPr sz="2000" b="1" spc="-49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WorkMail</a:t>
            </a:r>
            <a:r>
              <a:rPr sz="2000" spc="-10" dirty="0">
                <a:latin typeface="Times New Roman"/>
                <a:cs typeface="Times New Roman"/>
              </a:rPr>
              <a:t>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business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dirty="0">
                <a:latin typeface="Times New Roman"/>
                <a:cs typeface="Times New Roman"/>
              </a:rPr>
              <a:t> service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calendaring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Desktop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streaming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Amazon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WorkSpaces</a:t>
            </a:r>
            <a:r>
              <a:rPr sz="2000" spc="-10" dirty="0">
                <a:latin typeface="Times New Roman"/>
                <a:cs typeface="Times New Roman"/>
              </a:rPr>
              <a:t>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remote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desktop-as-a-service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platform,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b="1" dirty="0">
                <a:latin typeface="Times New Roman"/>
                <a:cs typeface="Times New Roman"/>
              </a:rPr>
              <a:t>Amazon </a:t>
            </a:r>
            <a:r>
              <a:rPr sz="2000" b="1" spc="-5" dirty="0">
                <a:latin typeface="Times New Roman"/>
                <a:cs typeface="Times New Roman"/>
              </a:rPr>
              <a:t>AppStream</a:t>
            </a:r>
            <a:r>
              <a:rPr sz="2000" spc="-5" dirty="0">
                <a:latin typeface="Times New Roman"/>
                <a:cs typeface="Times New Roman"/>
              </a:rPr>
              <a:t>, </a:t>
            </a:r>
            <a:r>
              <a:rPr sz="2000" dirty="0">
                <a:latin typeface="Times New Roman"/>
                <a:cs typeface="Times New Roman"/>
              </a:rPr>
              <a:t>a service that </a:t>
            </a:r>
            <a:r>
              <a:rPr sz="2000" spc="-5" dirty="0">
                <a:latin typeface="Times New Roman"/>
                <a:cs typeface="Times New Roman"/>
              </a:rPr>
              <a:t>lets </a:t>
            </a:r>
            <a:r>
              <a:rPr sz="2000" dirty="0">
                <a:latin typeface="Times New Roman"/>
                <a:cs typeface="Times New Roman"/>
              </a:rPr>
              <a:t>a developer stream a desktop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from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end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user's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 </a:t>
            </a:r>
            <a:r>
              <a:rPr sz="2000" spc="-15" dirty="0">
                <a:latin typeface="Times New Roman"/>
                <a:cs typeface="Times New Roman"/>
              </a:rPr>
              <a:t>browser.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marR="36830">
              <a:lnSpc>
                <a:spcPct val="100000"/>
              </a:lnSpc>
            </a:pPr>
            <a:r>
              <a:rPr sz="2000" spc="-50" dirty="0">
                <a:latin typeface="Times New Roman"/>
                <a:cs typeface="Times New Roman"/>
              </a:rPr>
              <a:t>AWS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has a variety of services that enable internet of things </a:t>
            </a:r>
            <a:r>
              <a:rPr sz="2000" spc="5" dirty="0">
                <a:latin typeface="Times New Roman"/>
                <a:cs typeface="Times New Roman"/>
              </a:rPr>
              <a:t>(IoT) </a:t>
            </a:r>
            <a:r>
              <a:rPr sz="2000" spc="-5" dirty="0">
                <a:latin typeface="Times New Roman"/>
                <a:cs typeface="Times New Roman"/>
              </a:rPr>
              <a:t>deployments.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b="1" spc="-70" dirty="0">
                <a:latin typeface="Times New Roman"/>
                <a:cs typeface="Times New Roman"/>
              </a:rPr>
              <a:t>AWS </a:t>
            </a:r>
            <a:r>
              <a:rPr sz="2000" b="1" dirty="0">
                <a:latin typeface="Times New Roman"/>
                <a:cs typeface="Times New Roman"/>
              </a:rPr>
              <a:t>IoT 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back-end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manage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IoT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ingestion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other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AWS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 services. The </a:t>
            </a:r>
            <a:r>
              <a:rPr sz="2000" spc="-50" dirty="0">
                <a:latin typeface="Times New Roman"/>
                <a:cs typeface="Times New Roman"/>
              </a:rPr>
              <a:t>AWS </a:t>
            </a:r>
            <a:r>
              <a:rPr sz="2000" dirty="0">
                <a:latin typeface="Times New Roman"/>
                <a:cs typeface="Times New Roman"/>
              </a:rPr>
              <a:t>IoT Button provides hardware for </a:t>
            </a:r>
            <a:r>
              <a:rPr sz="2000" spc="-5" dirty="0">
                <a:latin typeface="Times New Roman"/>
                <a:cs typeface="Times New Roman"/>
              </a:rPr>
              <a:t>limited </a:t>
            </a:r>
            <a:r>
              <a:rPr sz="2000" dirty="0">
                <a:latin typeface="Times New Roman"/>
                <a:cs typeface="Times New Roman"/>
              </a:rPr>
              <a:t>IoT </a:t>
            </a:r>
            <a:r>
              <a:rPr sz="2000" spc="-15" dirty="0">
                <a:latin typeface="Times New Roman"/>
                <a:cs typeface="Times New Roman"/>
              </a:rPr>
              <a:t>functionality,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b="1" spc="-70" dirty="0">
                <a:latin typeface="Times New Roman"/>
                <a:cs typeface="Times New Roman"/>
              </a:rPr>
              <a:t>AWS 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Greengrass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brings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capabilities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IoT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3519" y="1167383"/>
            <a:ext cx="2694431" cy="14980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" y="5090159"/>
            <a:ext cx="690372" cy="6339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43388" y="3427476"/>
            <a:ext cx="851916" cy="6141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10456545" cy="130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Times New Roman"/>
                <a:cs typeface="Times New Roman"/>
              </a:rPr>
              <a:t>AWS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pricing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Times New Roman"/>
                <a:cs typeface="Times New Roman"/>
              </a:rPr>
              <a:t>AWS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pay-as-you-go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either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per-hour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per-second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basis.</a:t>
            </a:r>
            <a:endParaRPr sz="2000">
              <a:latin typeface="Times New Roman"/>
              <a:cs typeface="Times New Roman"/>
            </a:endParaRPr>
          </a:p>
          <a:p>
            <a:pPr marL="355600" marR="74993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dirty="0">
                <a:latin typeface="Times New Roman"/>
                <a:cs typeface="Times New Roman"/>
              </a:rPr>
              <a:t> an option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reserve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amount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compute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capacity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discounted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prepay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whole,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three-year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usage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commitments.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3767" y="2385058"/>
            <a:ext cx="7812024" cy="43952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10307320" cy="3138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Study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SmugMug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: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Migration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using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case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scenario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SmugMug is a popular photo and video-sharing service that stores billions of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photos 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videos.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company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began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volume,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team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SmugMug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afford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invest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 centers to support their growth. They wanted a solution that could ensure easy storage with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maximum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customers.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4710430" cy="69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Studies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b="1" dirty="0">
                <a:latin typeface="Times New Roman"/>
                <a:cs typeface="Times New Roman"/>
              </a:rPr>
              <a:t>SmugMug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: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Migration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using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" y="1810479"/>
            <a:ext cx="9113559" cy="49103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10741025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Studies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b="1" dirty="0">
                <a:latin typeface="Times New Roman"/>
                <a:cs typeface="Times New Roman"/>
              </a:rPr>
              <a:t>SmugMug: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Migration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using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spc="-70" dirty="0">
                <a:latin typeface="Times New Roman"/>
                <a:cs typeface="Times New Roman"/>
              </a:rPr>
              <a:t>AWS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journey to cloud for </a:t>
            </a:r>
            <a:r>
              <a:rPr sz="2000" spc="-5" dirty="0">
                <a:latin typeface="Times New Roman"/>
                <a:cs typeface="Times New Roman"/>
              </a:rPr>
              <a:t>SmugMug </a:t>
            </a:r>
            <a:r>
              <a:rPr sz="2000" dirty="0">
                <a:latin typeface="Times New Roman"/>
                <a:cs typeface="Times New Roman"/>
              </a:rPr>
              <a:t>began with </a:t>
            </a:r>
            <a:r>
              <a:rPr sz="2000" spc="-45" dirty="0">
                <a:latin typeface="Times New Roman"/>
                <a:cs typeface="Times New Roman"/>
              </a:rPr>
              <a:t>AWS </a:t>
            </a:r>
            <a:r>
              <a:rPr sz="2000" dirty="0">
                <a:latin typeface="Times New Roman"/>
                <a:cs typeface="Times New Roman"/>
              </a:rPr>
              <a:t>solutions. </a:t>
            </a:r>
            <a:r>
              <a:rPr sz="2000" spc="-20" dirty="0">
                <a:latin typeface="Times New Roman"/>
                <a:cs typeface="Times New Roman"/>
              </a:rPr>
              <a:t>Initially, </a:t>
            </a:r>
            <a:r>
              <a:rPr sz="2000" dirty="0">
                <a:latin typeface="Times New Roman"/>
                <a:cs typeface="Times New Roman"/>
              </a:rPr>
              <a:t>they adopted the </a:t>
            </a:r>
            <a:r>
              <a:rPr sz="2000" spc="-5" dirty="0">
                <a:latin typeface="Times New Roman"/>
                <a:cs typeface="Times New Roman"/>
              </a:rPr>
              <a:t>Amazon </a:t>
            </a:r>
            <a:r>
              <a:rPr sz="2000" dirty="0">
                <a:latin typeface="Times New Roman"/>
                <a:cs typeface="Times New Roman"/>
              </a:rPr>
              <a:t>S3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backup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centers.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Overwhelmed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performance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system,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 soon </a:t>
            </a:r>
            <a:r>
              <a:rPr sz="2000" spc="-5" dirty="0">
                <a:latin typeface="Times New Roman"/>
                <a:cs typeface="Times New Roman"/>
              </a:rPr>
              <a:t>made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Amazon </a:t>
            </a:r>
            <a:r>
              <a:rPr sz="2000" dirty="0">
                <a:latin typeface="Times New Roman"/>
                <a:cs typeface="Times New Roman"/>
              </a:rPr>
              <a:t>S3 their source of </a:t>
            </a:r>
            <a:r>
              <a:rPr sz="2000" spc="-5" dirty="0">
                <a:latin typeface="Times New Roman"/>
                <a:cs typeface="Times New Roman"/>
              </a:rPr>
              <a:t>primary </a:t>
            </a:r>
            <a:r>
              <a:rPr sz="2000" dirty="0">
                <a:latin typeface="Times New Roman"/>
                <a:cs typeface="Times New Roman"/>
              </a:rPr>
              <a:t>storage. The next </a:t>
            </a:r>
            <a:r>
              <a:rPr sz="2000" spc="-5" dirty="0">
                <a:latin typeface="Times New Roman"/>
                <a:cs typeface="Times New Roman"/>
              </a:rPr>
              <a:t>step </a:t>
            </a:r>
            <a:r>
              <a:rPr sz="2000" dirty="0">
                <a:latin typeface="Times New Roman"/>
                <a:cs typeface="Times New Roman"/>
              </a:rPr>
              <a:t>was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transfer their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 </a:t>
            </a:r>
            <a:r>
              <a:rPr sz="2000" dirty="0">
                <a:latin typeface="Times New Roman"/>
                <a:cs typeface="Times New Roman"/>
              </a:rPr>
              <a:t>services into the cloud by using the </a:t>
            </a:r>
            <a:r>
              <a:rPr sz="2000" spc="-5" dirty="0">
                <a:latin typeface="Times New Roman"/>
                <a:cs typeface="Times New Roman"/>
              </a:rPr>
              <a:t>Amazon </a:t>
            </a:r>
            <a:r>
              <a:rPr sz="2000" dirty="0">
                <a:latin typeface="Times New Roman"/>
                <a:cs typeface="Times New Roman"/>
              </a:rPr>
              <a:t>EC2 solution.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Amazon </a:t>
            </a:r>
            <a:r>
              <a:rPr sz="2000" dirty="0">
                <a:latin typeface="Times New Roman"/>
                <a:cs typeface="Times New Roman"/>
              </a:rPr>
              <a:t>EC2, </a:t>
            </a:r>
            <a:r>
              <a:rPr sz="2000" spc="-5" dirty="0">
                <a:latin typeface="Times New Roman"/>
                <a:cs typeface="Times New Roman"/>
              </a:rPr>
              <a:t>SmugMug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moved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specialized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64579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carefully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crafted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phased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migration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SmugMug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derived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benefits:</a:t>
            </a:r>
            <a:endParaRPr sz="2000">
              <a:latin typeface="Times New Roman"/>
              <a:cs typeface="Times New Roman"/>
            </a:endParaRPr>
          </a:p>
          <a:p>
            <a:pPr marL="812800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Times New Roman"/>
                <a:cs typeface="Times New Roman"/>
              </a:rPr>
              <a:t>Increased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savings</a:t>
            </a:r>
            <a:endParaRPr sz="2000">
              <a:latin typeface="Times New Roman"/>
              <a:cs typeface="Times New Roman"/>
            </a:endParaRPr>
          </a:p>
          <a:p>
            <a:pPr marL="812800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latin typeface="Times New Roman"/>
                <a:cs typeface="Times New Roman"/>
              </a:rPr>
              <a:t>Economies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scale</a:t>
            </a:r>
            <a:endParaRPr sz="2000">
              <a:latin typeface="Times New Roman"/>
              <a:cs typeface="Times New Roman"/>
            </a:endParaRPr>
          </a:p>
          <a:p>
            <a:pPr marL="812800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Times New Roman"/>
                <a:cs typeface="Times New Roman"/>
              </a:rPr>
              <a:t>Increased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productivity</a:t>
            </a:r>
            <a:endParaRPr sz="2000">
              <a:latin typeface="Times New Roman"/>
              <a:cs typeface="Times New Roman"/>
            </a:endParaRPr>
          </a:p>
          <a:p>
            <a:pPr marL="812800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latin typeface="Times New Roman"/>
                <a:cs typeface="Times New Roman"/>
              </a:rPr>
              <a:t>Faster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</a:t>
            </a:r>
            <a:endParaRPr sz="2000">
              <a:latin typeface="Times New Roman"/>
              <a:cs typeface="Times New Roman"/>
            </a:endParaRPr>
          </a:p>
          <a:p>
            <a:pPr marL="812800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Times New Roman"/>
                <a:cs typeface="Times New Roman"/>
              </a:rPr>
              <a:t>Ensured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photos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10659745" cy="3442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Study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Ramco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(On-premise)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 Ramco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Demand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case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scenario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Ramco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leader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ERP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thousands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companies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across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world.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 </a:t>
            </a:r>
            <a:r>
              <a:rPr sz="2000" spc="5" dirty="0">
                <a:latin typeface="Times New Roman"/>
                <a:cs typeface="Times New Roman"/>
              </a:rPr>
              <a:t>150,000 </a:t>
            </a:r>
            <a:r>
              <a:rPr sz="2000" dirty="0">
                <a:latin typeface="Times New Roman"/>
                <a:cs typeface="Times New Roman"/>
              </a:rPr>
              <a:t>users, </a:t>
            </a:r>
            <a:r>
              <a:rPr sz="2000" spc="-5" dirty="0">
                <a:latin typeface="Times New Roman"/>
                <a:cs typeface="Times New Roman"/>
              </a:rPr>
              <a:t>Ramco Systems </a:t>
            </a:r>
            <a:r>
              <a:rPr sz="2000" dirty="0">
                <a:latin typeface="Times New Roman"/>
                <a:cs typeface="Times New Roman"/>
              </a:rPr>
              <a:t>had to draw the balance between </a:t>
            </a:r>
            <a:r>
              <a:rPr sz="2000" spc="-5" dirty="0">
                <a:latin typeface="Times New Roman"/>
                <a:cs typeface="Times New Roman"/>
              </a:rPr>
              <a:t>offering competent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capabilities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meeting the </a:t>
            </a:r>
            <a:r>
              <a:rPr sz="2000" dirty="0">
                <a:latin typeface="Times New Roman"/>
                <a:cs typeface="Times New Roman"/>
              </a:rPr>
              <a:t>service level agreements. They needed to </a:t>
            </a:r>
            <a:r>
              <a:rPr sz="2000" spc="-5" dirty="0">
                <a:latin typeface="Times New Roman"/>
                <a:cs typeface="Times New Roman"/>
              </a:rPr>
              <a:t>provision </a:t>
            </a:r>
            <a:r>
              <a:rPr sz="2000" dirty="0">
                <a:latin typeface="Times New Roman"/>
                <a:cs typeface="Times New Roman"/>
              </a:rPr>
              <a:t>servers instantly to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varying </a:t>
            </a:r>
            <a:r>
              <a:rPr sz="2000" spc="-5" dirty="0">
                <a:latin typeface="Times New Roman"/>
                <a:cs typeface="Times New Roman"/>
              </a:rPr>
              <a:t>demands </a:t>
            </a:r>
            <a:r>
              <a:rPr sz="2000" dirty="0">
                <a:latin typeface="Times New Roman"/>
                <a:cs typeface="Times New Roman"/>
              </a:rPr>
              <a:t>of their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contend with the increasing costs of capital </a:t>
            </a:r>
            <a:r>
              <a:rPr sz="2000" spc="-5" dirty="0">
                <a:latin typeface="Times New Roman"/>
                <a:cs typeface="Times New Roman"/>
              </a:rPr>
              <a:t>investment, </a:t>
            </a:r>
            <a:r>
              <a:rPr sz="2000" dirty="0">
                <a:latin typeface="Times New Roman"/>
                <a:cs typeface="Times New Roman"/>
              </a:rPr>
              <a:t> security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measures,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supply.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4711700" cy="69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Study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b="1" dirty="0">
                <a:latin typeface="Times New Roman"/>
                <a:cs typeface="Times New Roman"/>
              </a:rPr>
              <a:t>Ramco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(On-premise)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Ramco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 Demand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7767" y="1769364"/>
            <a:ext cx="4762499" cy="4762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10282555" cy="435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Study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II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Ramco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(On-premise)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 Ramco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Demand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Solution</a:t>
            </a:r>
            <a:endParaRPr sz="2000">
              <a:latin typeface="Times New Roman"/>
              <a:cs typeface="Times New Roman"/>
            </a:endParaRPr>
          </a:p>
          <a:p>
            <a:pPr marL="12700" marR="105410" algn="just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Ramco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found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extensive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portfolio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AWS.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journey to the cloud started by adopting the </a:t>
            </a:r>
            <a:r>
              <a:rPr sz="2000" spc="-5" dirty="0">
                <a:latin typeface="Times New Roman"/>
                <a:cs typeface="Times New Roman"/>
              </a:rPr>
              <a:t>Amazon </a:t>
            </a:r>
            <a:r>
              <a:rPr sz="2000" dirty="0">
                <a:latin typeface="Times New Roman"/>
                <a:cs typeface="Times New Roman"/>
              </a:rPr>
              <a:t>Elastic Compute Cloud which </a:t>
            </a:r>
            <a:r>
              <a:rPr sz="2000" spc="-5" dirty="0">
                <a:latin typeface="Times New Roman"/>
                <a:cs typeface="Times New Roman"/>
              </a:rPr>
              <a:t>later </a:t>
            </a:r>
            <a:r>
              <a:rPr sz="2000" dirty="0">
                <a:latin typeface="Times New Roman"/>
                <a:cs typeface="Times New Roman"/>
              </a:rPr>
              <a:t>went on 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email,</a:t>
            </a:r>
            <a:r>
              <a:rPr sz="2000" dirty="0">
                <a:latin typeface="Times New Roman"/>
                <a:cs typeface="Times New Roman"/>
              </a:rPr>
              <a:t> resource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monitoring,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000" spc="-45" dirty="0">
                <a:latin typeface="Times New Roman"/>
                <a:cs typeface="Times New Roman"/>
              </a:rPr>
              <a:t>Today,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Ramco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experiences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successful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migration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12800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Times New Roman"/>
                <a:cs typeface="Times New Roman"/>
              </a:rPr>
              <a:t>Provisioning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been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enhanced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80%.</a:t>
            </a:r>
            <a:endParaRPr sz="2000">
              <a:latin typeface="Times New Roman"/>
              <a:cs typeface="Times New Roman"/>
            </a:endParaRPr>
          </a:p>
          <a:p>
            <a:pPr marL="812800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Cost-effective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disaster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recovery.</a:t>
            </a:r>
            <a:endParaRPr sz="2000">
              <a:latin typeface="Times New Roman"/>
              <a:cs typeface="Times New Roman"/>
            </a:endParaRPr>
          </a:p>
          <a:p>
            <a:pPr marL="8128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Times New Roman"/>
                <a:cs typeface="Times New Roman"/>
              </a:rPr>
              <a:t>ERP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comprehensive,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scalable,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flexible.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10052685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Study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III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b="1" dirty="0">
                <a:latin typeface="Times New Roman"/>
                <a:cs typeface="Times New Roman"/>
              </a:rPr>
              <a:t>Sony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PlayStation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Network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Outage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2011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Case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Scenario: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Sony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Corporation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first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introduced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PlayStation </a:t>
            </a:r>
            <a:r>
              <a:rPr sz="2000" dirty="0">
                <a:latin typeface="Times New Roman"/>
                <a:cs typeface="Times New Roman"/>
              </a:rPr>
              <a:t>Console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December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1994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Japan.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Since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product has </a:t>
            </a:r>
            <a:r>
              <a:rPr sz="2000" spc="-5" dirty="0">
                <a:latin typeface="Times New Roman"/>
                <a:cs typeface="Times New Roman"/>
              </a:rPr>
              <a:t>undergone </a:t>
            </a:r>
            <a:r>
              <a:rPr sz="2000" dirty="0">
                <a:latin typeface="Times New Roman"/>
                <a:cs typeface="Times New Roman"/>
              </a:rPr>
              <a:t>a series of upgrades and enhancement. The </a:t>
            </a:r>
            <a:r>
              <a:rPr sz="2000" spc="-5" dirty="0">
                <a:latin typeface="Times New Roman"/>
                <a:cs typeface="Times New Roman"/>
              </a:rPr>
              <a:t>latest </a:t>
            </a:r>
            <a:r>
              <a:rPr sz="2000" dirty="0">
                <a:latin typeface="Times New Roman"/>
                <a:cs typeface="Times New Roman"/>
              </a:rPr>
              <a:t>version of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PlayStation called </a:t>
            </a:r>
            <a:r>
              <a:rPr sz="2000" dirty="0">
                <a:latin typeface="Times New Roman"/>
                <a:cs typeface="Times New Roman"/>
              </a:rPr>
              <a:t>PS3 was a </a:t>
            </a:r>
            <a:r>
              <a:rPr sz="2000" spc="-5" dirty="0">
                <a:latin typeface="Times New Roman"/>
                <a:cs typeface="Times New Roman"/>
              </a:rPr>
              <a:t>complete entertainment </a:t>
            </a:r>
            <a:r>
              <a:rPr sz="2000" dirty="0">
                <a:latin typeface="Times New Roman"/>
                <a:cs typeface="Times New Roman"/>
              </a:rPr>
              <a:t>package and included internet browsing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capabilities, </a:t>
            </a:r>
            <a:r>
              <a:rPr sz="2000" dirty="0">
                <a:latin typeface="Times New Roman"/>
                <a:cs typeface="Times New Roman"/>
              </a:rPr>
              <a:t>chat functions, </a:t>
            </a:r>
            <a:r>
              <a:rPr sz="2000" spc="-5" dirty="0">
                <a:latin typeface="Times New Roman"/>
                <a:cs typeface="Times New Roman"/>
              </a:rPr>
              <a:t>media </a:t>
            </a:r>
            <a:r>
              <a:rPr sz="2000" dirty="0">
                <a:latin typeface="Times New Roman"/>
                <a:cs typeface="Times New Roman"/>
              </a:rPr>
              <a:t>downloads, and </a:t>
            </a:r>
            <a:r>
              <a:rPr sz="2000" spc="-5" dirty="0">
                <a:latin typeface="Times New Roman"/>
                <a:cs typeface="Times New Roman"/>
              </a:rPr>
              <a:t>gaming </a:t>
            </a:r>
            <a:r>
              <a:rPr sz="2000" dirty="0">
                <a:latin typeface="Times New Roman"/>
                <a:cs typeface="Times New Roman"/>
              </a:rPr>
              <a:t>options. Registered users of the system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were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 75 </a:t>
            </a:r>
            <a:r>
              <a:rPr sz="2000" spc="-5" dirty="0">
                <a:latin typeface="Times New Roman"/>
                <a:cs typeface="Times New Roman"/>
              </a:rPr>
              <a:t>million, </a:t>
            </a:r>
            <a:r>
              <a:rPr sz="2000" dirty="0">
                <a:latin typeface="Times New Roman"/>
                <a:cs typeface="Times New Roman"/>
              </a:rPr>
              <a:t>and a huge chunk had also recorded sensitive information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dirty="0">
                <a:latin typeface="Times New Roman"/>
                <a:cs typeface="Times New Roman"/>
              </a:rPr>
              <a:t>credit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details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purpose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purchases.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Outage:</a:t>
            </a:r>
            <a:endParaRPr sz="2000">
              <a:latin typeface="Times New Roman"/>
              <a:cs typeface="Times New Roman"/>
            </a:endParaRPr>
          </a:p>
          <a:p>
            <a:pPr marL="12700" marR="3556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19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April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2011,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Sony’s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PlayStation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Network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experienced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 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security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breach in the history of </a:t>
            </a:r>
            <a:r>
              <a:rPr sz="2000" spc="-50" dirty="0">
                <a:latin typeface="Times New Roman"/>
                <a:cs typeface="Times New Roman"/>
              </a:rPr>
              <a:t>IT. </a:t>
            </a:r>
            <a:r>
              <a:rPr sz="2000" dirty="0">
                <a:latin typeface="Times New Roman"/>
                <a:cs typeface="Times New Roman"/>
              </a:rPr>
              <a:t>The servers were hacked by an unauthorized group leading to the theft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usernames, </a:t>
            </a:r>
            <a:r>
              <a:rPr sz="2000" dirty="0">
                <a:latin typeface="Times New Roman"/>
                <a:cs typeface="Times New Roman"/>
              </a:rPr>
              <a:t>passwords, credit card details and other personal </a:t>
            </a:r>
            <a:r>
              <a:rPr sz="2000" spc="-5" dirty="0">
                <a:latin typeface="Times New Roman"/>
                <a:cs typeface="Times New Roman"/>
              </a:rPr>
              <a:t>information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millions </a:t>
            </a:r>
            <a:r>
              <a:rPr sz="2000" dirty="0">
                <a:latin typeface="Times New Roman"/>
                <a:cs typeface="Times New Roman"/>
              </a:rPr>
              <a:t>of PSN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users. The </a:t>
            </a:r>
            <a:r>
              <a:rPr sz="2000" spc="-5" dirty="0">
                <a:latin typeface="Times New Roman"/>
                <a:cs typeface="Times New Roman"/>
              </a:rPr>
              <a:t>system </a:t>
            </a:r>
            <a:r>
              <a:rPr sz="2000" dirty="0">
                <a:latin typeface="Times New Roman"/>
                <a:cs typeface="Times New Roman"/>
              </a:rPr>
              <a:t>was shut down for </a:t>
            </a:r>
            <a:r>
              <a:rPr sz="2000" spc="-5" dirty="0">
                <a:latin typeface="Times New Roman"/>
                <a:cs typeface="Times New Roman"/>
              </a:rPr>
              <a:t>almost </a:t>
            </a:r>
            <a:r>
              <a:rPr sz="2000" dirty="0">
                <a:latin typeface="Times New Roman"/>
                <a:cs typeface="Times New Roman"/>
              </a:rPr>
              <a:t>7 days following the </a:t>
            </a:r>
            <a:r>
              <a:rPr sz="2000" spc="-5" dirty="0">
                <a:latin typeface="Times New Roman"/>
                <a:cs typeface="Times New Roman"/>
              </a:rPr>
              <a:t>attack.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cause </a:t>
            </a:r>
            <a:r>
              <a:rPr sz="2000" dirty="0">
                <a:latin typeface="Times New Roman"/>
                <a:cs typeface="Times New Roman"/>
              </a:rPr>
              <a:t>of the incident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mainly </a:t>
            </a:r>
            <a:r>
              <a:rPr sz="2000" dirty="0">
                <a:latin typeface="Times New Roman"/>
                <a:cs typeface="Times New Roman"/>
              </a:rPr>
              <a:t>due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mechanisms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failure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critical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1124711"/>
            <a:ext cx="3203448" cy="14721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10687050" cy="599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1870"/>
              </a:spcBef>
            </a:pPr>
            <a:r>
              <a:rPr sz="2400" b="1" dirty="0">
                <a:latin typeface="Times New Roman"/>
                <a:cs typeface="Times New Roman"/>
              </a:rPr>
              <a:t>History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Times New Roman"/>
                <a:cs typeface="Times New Roman"/>
              </a:rPr>
              <a:t>Major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Milestones: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b="1" dirty="0">
                <a:latin typeface="Times New Roman"/>
                <a:cs typeface="Times New Roman"/>
              </a:rPr>
              <a:t>1999: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Salesforce.com</a:t>
            </a:r>
            <a:endParaRPr sz="2400">
              <a:latin typeface="Times New Roman"/>
              <a:cs typeface="Times New Roman"/>
            </a:endParaRPr>
          </a:p>
          <a:p>
            <a:pPr marL="1172210" marR="816610" lvl="1" indent="-342900">
              <a:lnSpc>
                <a:spcPct val="100000"/>
              </a:lnSpc>
              <a:buFont typeface="Wingdings"/>
              <a:buChar char=""/>
              <a:tabLst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Established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ability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use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simple </a:t>
            </a:r>
            <a:r>
              <a:rPr sz="2400" dirty="0">
                <a:latin typeface="Times New Roman"/>
                <a:cs typeface="Times New Roman"/>
              </a:rPr>
              <a:t>website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Internet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deliver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enterprise-level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applications.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b="1" dirty="0">
                <a:latin typeface="Times New Roman"/>
                <a:cs typeface="Times New Roman"/>
              </a:rPr>
              <a:t>2002:</a:t>
            </a:r>
            <a:r>
              <a:rPr sz="2400" b="1" spc="-1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Amazon</a:t>
            </a:r>
            <a:r>
              <a:rPr sz="2400" b="1" spc="-50" dirty="0">
                <a:latin typeface="Times New Roman"/>
                <a:cs typeface="Times New Roman"/>
              </a:rPr>
              <a:t> Web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1172210" marR="198120" lvl="1" indent="-342900">
              <a:lnSpc>
                <a:spcPct val="100000"/>
              </a:lnSpc>
              <a:buFont typeface="Wingdings"/>
              <a:buChar char=""/>
              <a:tabLst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Featured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several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cloud-based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retail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computation.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b="1" dirty="0">
                <a:latin typeface="Times New Roman"/>
                <a:cs typeface="Times New Roman"/>
              </a:rPr>
              <a:t>2006: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Amazon’s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Elastic </a:t>
            </a:r>
            <a:r>
              <a:rPr sz="2400" b="1" spc="-5" dirty="0">
                <a:latin typeface="Times New Roman"/>
                <a:cs typeface="Times New Roman"/>
              </a:rPr>
              <a:t>Compute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(EC2)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first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commercial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1172210" marR="5080" lvl="1" indent="-342900">
              <a:lnSpc>
                <a:spcPct val="100000"/>
              </a:lnSpc>
              <a:buFont typeface="Wingdings"/>
              <a:buChar char=""/>
              <a:tabLst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Enabled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small companies </a:t>
            </a:r>
            <a:r>
              <a:rPr sz="2400" dirty="0">
                <a:latin typeface="Times New Roman"/>
                <a:cs typeface="Times New Roman"/>
              </a:rPr>
              <a:t>to rent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computers</a:t>
            </a:r>
            <a:r>
              <a:rPr sz="2400" dirty="0">
                <a:latin typeface="Times New Roman"/>
                <a:cs typeface="Times New Roman"/>
              </a:rPr>
              <a:t> 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would host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 their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own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applications.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9671050" cy="283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Case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Study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III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b="1" dirty="0">
                <a:latin typeface="Times New Roman"/>
                <a:cs typeface="Times New Roman"/>
              </a:rPr>
              <a:t>Sony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PlayStation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Network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Outage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25" dirty="0">
                <a:latin typeface="Times New Roman"/>
                <a:cs typeface="Times New Roman"/>
              </a:rPr>
              <a:t>2011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Impact: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This unfortunate event for Sony brought down </a:t>
            </a:r>
            <a:r>
              <a:rPr sz="2000" spc="-5" dirty="0">
                <a:latin typeface="Times New Roman"/>
                <a:cs typeface="Times New Roman"/>
              </a:rPr>
              <a:t>its reputation, </a:t>
            </a:r>
            <a:r>
              <a:rPr sz="2000" spc="-15" dirty="0">
                <a:latin typeface="Times New Roman"/>
                <a:cs typeface="Times New Roman"/>
              </a:rPr>
              <a:t>credibility, </a:t>
            </a:r>
            <a:r>
              <a:rPr sz="2000" dirty="0">
                <a:latin typeface="Times New Roman"/>
                <a:cs typeface="Times New Roman"/>
              </a:rPr>
              <a:t>and stock value. Sony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rebuilt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security </a:t>
            </a:r>
            <a:r>
              <a:rPr sz="2000" spc="-5" dirty="0">
                <a:latin typeface="Times New Roman"/>
                <a:cs typeface="Times New Roman"/>
              </a:rPr>
              <a:t>system, faced </a:t>
            </a:r>
            <a:r>
              <a:rPr sz="2000" dirty="0">
                <a:latin typeface="Times New Roman"/>
                <a:cs typeface="Times New Roman"/>
              </a:rPr>
              <a:t>a lawsuit that was </a:t>
            </a:r>
            <a:r>
              <a:rPr sz="2000" spc="-5" dirty="0">
                <a:latin typeface="Times New Roman"/>
                <a:cs typeface="Times New Roman"/>
              </a:rPr>
              <a:t>settled </a:t>
            </a:r>
            <a:r>
              <a:rPr sz="2000" dirty="0">
                <a:latin typeface="Times New Roman"/>
                <a:cs typeface="Times New Roman"/>
              </a:rPr>
              <a:t>after </a:t>
            </a:r>
            <a:r>
              <a:rPr sz="2000" spc="-5" dirty="0">
                <a:latin typeface="Times New Roman"/>
                <a:cs typeface="Times New Roman"/>
              </a:rPr>
              <a:t>almost </a:t>
            </a:r>
            <a:r>
              <a:rPr sz="2000" dirty="0">
                <a:latin typeface="Times New Roman"/>
                <a:cs typeface="Times New Roman"/>
              </a:rPr>
              <a:t>4 </a:t>
            </a:r>
            <a:r>
              <a:rPr sz="2000" spc="-5" dirty="0">
                <a:latin typeface="Times New Roman"/>
                <a:cs typeface="Times New Roman"/>
              </a:rPr>
              <a:t>years </a:t>
            </a:r>
            <a:r>
              <a:rPr sz="2000" dirty="0">
                <a:latin typeface="Times New Roman"/>
                <a:cs typeface="Times New Roman"/>
              </a:rPr>
              <a:t>and paid huge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compensation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were exposed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incident.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made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shut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down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almost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 weeks,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170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million</a:t>
            </a:r>
            <a:r>
              <a:rPr sz="2000" dirty="0">
                <a:latin typeface="Times New Roman"/>
                <a:cs typeface="Times New Roman"/>
              </a:rPr>
              <a:t> dollars.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5660" y="6373774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6187440" cy="3823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Que</a:t>
            </a:r>
            <a:r>
              <a:rPr sz="2400" b="1" dirty="0">
                <a:latin typeface="Times New Roman"/>
                <a:cs typeface="Times New Roman"/>
              </a:rPr>
              <a:t>st</a:t>
            </a:r>
            <a:r>
              <a:rPr sz="2400" b="1" spc="5" dirty="0">
                <a:latin typeface="Times New Roman"/>
                <a:cs typeface="Times New Roman"/>
              </a:rPr>
              <a:t>i</a:t>
            </a:r>
            <a:r>
              <a:rPr sz="2400" b="1" spc="-5" dirty="0"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buAutoNum type="arabicPeriod"/>
              <a:tabLst>
                <a:tab pos="830580" algn="l"/>
                <a:tab pos="831215" algn="l"/>
                <a:tab pos="6110605" algn="l"/>
              </a:tabLst>
            </a:pP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0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10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origin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77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Distributed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Grid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5" dirty="0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5450840" cy="449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imes New Roman"/>
              <a:cs typeface="Times New Roman"/>
            </a:endParaRPr>
          </a:p>
          <a:p>
            <a:pPr marL="692150" indent="-31940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692150" algn="l"/>
                <a:tab pos="692785" algn="l"/>
                <a:tab pos="4490085" algn="l"/>
              </a:tabLst>
            </a:pPr>
            <a:r>
              <a:rPr sz="2000" dirty="0">
                <a:latin typeface="Times New Roman"/>
                <a:cs typeface="Times New Roman"/>
              </a:rPr>
              <a:t>Faceb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ok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exa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 ser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2"/>
            </a:pPr>
            <a:endParaRPr sz="22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839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45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5" dirty="0">
                <a:latin typeface="Times New Roman"/>
                <a:cs typeface="Times New Roman"/>
              </a:rPr>
              <a:t>NAAS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4884420" cy="449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imes New Roman"/>
              <a:cs typeface="Times New Roman"/>
            </a:endParaRPr>
          </a:p>
          <a:p>
            <a:pPr marL="687705" indent="-31496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688340" algn="l"/>
                <a:tab pos="4807585" algn="l"/>
              </a:tabLst>
            </a:pPr>
            <a:r>
              <a:rPr sz="2000" spc="-114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irtua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3"/>
            </a:pPr>
            <a:endParaRPr sz="22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839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45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5" dirty="0">
                <a:latin typeface="Times New Roman"/>
                <a:cs typeface="Times New Roman"/>
              </a:rPr>
              <a:t>NAAS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4658995" cy="445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716280" indent="-343535">
              <a:lnSpc>
                <a:spcPct val="100000"/>
              </a:lnSpc>
              <a:buAutoNum type="arabicPeriod" startAt="4"/>
              <a:tabLst>
                <a:tab pos="716280" algn="l"/>
                <a:tab pos="716915" algn="l"/>
                <a:tab pos="3435350" algn="l"/>
                <a:tab pos="4581525" algn="l"/>
              </a:tabLst>
            </a:pP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	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4"/>
            </a:pPr>
            <a:endParaRPr sz="22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45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5" dirty="0">
                <a:latin typeface="Times New Roman"/>
                <a:cs typeface="Times New Roman"/>
              </a:rPr>
              <a:t>NAAs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6502400" cy="447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imes New Roman"/>
              <a:cs typeface="Times New Roman"/>
            </a:endParaRPr>
          </a:p>
          <a:p>
            <a:pPr marL="421005" indent="-255270">
              <a:lnSpc>
                <a:spcPct val="100000"/>
              </a:lnSpc>
              <a:buAutoNum type="arabicPeriod" startAt="5"/>
              <a:tabLst>
                <a:tab pos="421640" algn="l"/>
              </a:tabLst>
            </a:pPr>
            <a:r>
              <a:rPr sz="2000" dirty="0">
                <a:latin typeface="Times New Roman"/>
                <a:cs typeface="Times New Roman"/>
              </a:rPr>
              <a:t>Choose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AWS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5"/>
            </a:pPr>
            <a:endParaRPr sz="2200">
              <a:latin typeface="Times New Roman"/>
              <a:cs typeface="Times New Roman"/>
            </a:endParaRPr>
          </a:p>
          <a:p>
            <a:pPr marL="1080770" lvl="1" indent="-457834">
              <a:lnSpc>
                <a:spcPct val="100000"/>
              </a:lnSpc>
              <a:spcBef>
                <a:spcPts val="1839"/>
              </a:spcBef>
              <a:buAutoNum type="alphaLcParenR"/>
              <a:tabLst>
                <a:tab pos="1080770" algn="l"/>
                <a:tab pos="1081405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108077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080770" algn="l"/>
                <a:tab pos="1081405" algn="l"/>
              </a:tabLst>
            </a:pPr>
            <a:r>
              <a:rPr sz="2000" spc="-45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080770" lvl="1" indent="-457834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1080770" algn="l"/>
                <a:tab pos="108140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marL="108077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080770" algn="l"/>
                <a:tab pos="1081405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16637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4577715" cy="426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5"/>
              </a:spcBef>
              <a:buAutoNum type="arabicPeriod" startAt="6"/>
              <a:tabLst>
                <a:tab pos="830580" algn="l"/>
                <a:tab pos="831215" algn="l"/>
                <a:tab pos="4500880" algn="l"/>
              </a:tabLst>
            </a:pPr>
            <a:r>
              <a:rPr sz="2000" dirty="0">
                <a:latin typeface="Times New Roman"/>
                <a:cs typeface="Times New Roman"/>
              </a:rPr>
              <a:t>S3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5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imes New Roman"/>
              <a:buAutoNum type="arabicPeriod" startAt="6"/>
            </a:pPr>
            <a:endParaRPr sz="22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database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8012430" cy="414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560705" indent="-250825">
              <a:lnSpc>
                <a:spcPct val="100000"/>
              </a:lnSpc>
              <a:spcBef>
                <a:spcPts val="1970"/>
              </a:spcBef>
              <a:buAutoNum type="arabicPeriod" startAt="7"/>
              <a:tabLst>
                <a:tab pos="561340" algn="l"/>
              </a:tabLst>
            </a:pPr>
            <a:r>
              <a:rPr sz="2000" spc="5" dirty="0">
                <a:latin typeface="Times New Roman"/>
                <a:cs typeface="Times New Roman"/>
              </a:rPr>
              <a:t>Which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machine?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770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Bucket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RDS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EC2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IAM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Times New Roman"/>
              <a:cs typeface="Times New Roman"/>
            </a:endParaRPr>
          </a:p>
          <a:p>
            <a:pPr marL="31051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8070215" cy="4631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560705" indent="-250825">
              <a:lnSpc>
                <a:spcPct val="100000"/>
              </a:lnSpc>
              <a:spcBef>
                <a:spcPts val="2185"/>
              </a:spcBef>
              <a:buAutoNum type="arabicPeriod" startAt="8"/>
              <a:tabLst>
                <a:tab pos="561340" algn="l"/>
              </a:tabLst>
            </a:pPr>
            <a:r>
              <a:rPr sz="2000" spc="5" dirty="0">
                <a:latin typeface="Times New Roman"/>
                <a:cs typeface="Times New Roman"/>
              </a:rPr>
              <a:t>Which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8"/>
            </a:pPr>
            <a:endParaRPr sz="22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839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Internet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LAN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Database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spc="-70" dirty="0">
                <a:latin typeface="Times New Roman"/>
                <a:cs typeface="Times New Roman"/>
              </a:rPr>
              <a:t>WAN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31051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7426959" cy="447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imes New Roman"/>
              <a:cs typeface="Times New Roman"/>
            </a:endParaRPr>
          </a:p>
          <a:p>
            <a:pPr marL="814069" indent="-441325">
              <a:lnSpc>
                <a:spcPct val="100000"/>
              </a:lnSpc>
              <a:buAutoNum type="arabicPeriod" startAt="9"/>
              <a:tabLst>
                <a:tab pos="814069" algn="l"/>
                <a:tab pos="814705" algn="l"/>
              </a:tabLst>
            </a:pP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/are offered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9"/>
            </a:pPr>
            <a:endParaRPr sz="22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839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person.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spc="-5" dirty="0">
                <a:latin typeface="Times New Roman"/>
                <a:cs typeface="Times New Roman"/>
              </a:rPr>
              <a:t>Restricted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endParaRPr sz="2000">
              <a:latin typeface="Times New Roman"/>
              <a:cs typeface="Times New Roman"/>
            </a:endParaRPr>
          </a:p>
          <a:p>
            <a:pPr marL="1287780" lvl="1" indent="-457834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87780" algn="l"/>
                <a:tab pos="1288415" algn="l"/>
              </a:tabLst>
            </a:pPr>
            <a:r>
              <a:rPr sz="2000" dirty="0">
                <a:latin typeface="Times New Roman"/>
                <a:cs typeface="Times New Roman"/>
              </a:rPr>
              <a:t>None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1124711"/>
            <a:ext cx="3203448" cy="14721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9848215" cy="453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1870"/>
              </a:spcBef>
            </a:pPr>
            <a:r>
              <a:rPr sz="2400" b="1" dirty="0">
                <a:latin typeface="Times New Roman"/>
                <a:cs typeface="Times New Roman"/>
              </a:rPr>
              <a:t>History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Times New Roman"/>
                <a:cs typeface="Times New Roman"/>
              </a:rPr>
              <a:t>Major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Milestones: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b="1" dirty="0">
                <a:latin typeface="Times New Roman"/>
                <a:cs typeface="Times New Roman"/>
              </a:rPr>
              <a:t>2007: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Dropbox</a:t>
            </a:r>
            <a:endParaRPr sz="2400">
              <a:latin typeface="Times New Roman"/>
              <a:cs typeface="Times New Roman"/>
            </a:endParaRPr>
          </a:p>
          <a:p>
            <a:pPr marL="1172210" marR="5080" lvl="1" indent="-342900">
              <a:lnSpc>
                <a:spcPct val="100000"/>
              </a:lnSpc>
              <a:buFont typeface="Wingdings"/>
              <a:buChar char=""/>
              <a:tabLst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MIT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student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 file-hosting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offers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synchronization.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b="1" dirty="0">
                <a:latin typeface="Times New Roman"/>
                <a:cs typeface="Times New Roman"/>
              </a:rPr>
              <a:t>2009:</a:t>
            </a:r>
            <a:endParaRPr sz="2400">
              <a:latin typeface="Times New Roman"/>
              <a:cs typeface="Times New Roman"/>
            </a:endParaRPr>
          </a:p>
          <a:p>
            <a:pPr marL="1172210" lvl="1" indent="-343535">
              <a:lnSpc>
                <a:spcPct val="100000"/>
              </a:lnSpc>
              <a:buFont typeface="Wingdings"/>
              <a:buChar char=""/>
              <a:tabLst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Google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Times New Roman"/>
                <a:cs typeface="Times New Roman"/>
              </a:rPr>
              <a:t>example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browser-based </a:t>
            </a:r>
            <a:r>
              <a:rPr sz="2400" dirty="0">
                <a:latin typeface="Times New Roman"/>
                <a:cs typeface="Times New Roman"/>
              </a:rPr>
              <a:t>enterprise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applications.</a:t>
            </a:r>
            <a:endParaRPr sz="2400">
              <a:latin typeface="Times New Roman"/>
              <a:cs typeface="Times New Roman"/>
            </a:endParaRPr>
          </a:p>
          <a:p>
            <a:pPr marL="1172210" lvl="1" indent="-343535">
              <a:lnSpc>
                <a:spcPct val="100000"/>
              </a:lnSpc>
              <a:buFont typeface="Wingdings"/>
              <a:buChar char=""/>
              <a:tabLst>
                <a:tab pos="1172845" algn="l"/>
              </a:tabLst>
            </a:pPr>
            <a:r>
              <a:rPr sz="2400" spc="-20" dirty="0">
                <a:latin typeface="Times New Roman"/>
                <a:cs typeface="Times New Roman"/>
              </a:rPr>
              <a:t>Windows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Azure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15" dirty="0">
                <a:latin typeface="Times New Roman"/>
                <a:cs typeface="Times New Roman"/>
              </a:rPr>
              <a:t>Microsoft’s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5" dirty="0">
                <a:latin typeface="Times New Roman"/>
                <a:cs typeface="Times New Roman"/>
              </a:rPr>
              <a:t> computing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platform.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3432" y="5377078"/>
            <a:ext cx="114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1144015"/>
            <a:ext cx="4704715" cy="336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Times New Roman"/>
              <a:cs typeface="Times New Roman"/>
            </a:endParaRPr>
          </a:p>
          <a:p>
            <a:pPr marL="976630" indent="-567055">
              <a:lnSpc>
                <a:spcPct val="100000"/>
              </a:lnSpc>
              <a:buAutoNum type="arabicPeriod" startAt="10"/>
              <a:tabLst>
                <a:tab pos="976630" algn="l"/>
                <a:tab pos="977265" algn="l"/>
                <a:tab pos="4627880" algn="l"/>
              </a:tabLst>
            </a:pP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PC stan</a:t>
            </a: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imes New Roman"/>
              <a:buAutoNum type="arabicPeriod" startAt="10"/>
            </a:pPr>
            <a:endParaRPr sz="2900">
              <a:latin typeface="Times New Roman"/>
              <a:cs typeface="Times New Roman"/>
            </a:endParaRPr>
          </a:p>
          <a:p>
            <a:pPr marL="1553210" lvl="1" indent="-457834">
              <a:lnSpc>
                <a:spcPct val="100000"/>
              </a:lnSpc>
              <a:buAutoNum type="alphaLcParenR"/>
              <a:tabLst>
                <a:tab pos="1553210" algn="l"/>
                <a:tab pos="1553845" algn="l"/>
              </a:tabLst>
            </a:pPr>
            <a:r>
              <a:rPr sz="2000" spc="-20" dirty="0">
                <a:latin typeface="Times New Roman"/>
                <a:cs typeface="Times New Roman"/>
              </a:rPr>
              <a:t>Virtual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</a:t>
            </a:r>
            <a:endParaRPr sz="2000">
              <a:latin typeface="Times New Roman"/>
              <a:cs typeface="Times New Roman"/>
            </a:endParaRPr>
          </a:p>
          <a:p>
            <a:pPr marL="1553210" lvl="1" indent="-457834">
              <a:lnSpc>
                <a:spcPct val="100000"/>
              </a:lnSpc>
              <a:spcBef>
                <a:spcPts val="1705"/>
              </a:spcBef>
              <a:buAutoNum type="alphaLcParenR"/>
              <a:tabLst>
                <a:tab pos="1553210" algn="l"/>
                <a:tab pos="1553845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553210" lvl="1" indent="-457834">
              <a:lnSpc>
                <a:spcPct val="100000"/>
              </a:lnSpc>
              <a:spcBef>
                <a:spcPts val="1705"/>
              </a:spcBef>
              <a:buAutoNum type="alphaLcParenR"/>
              <a:tabLst>
                <a:tab pos="1553210" algn="l"/>
                <a:tab pos="1553845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</a:t>
            </a:r>
            <a:endParaRPr sz="2000">
              <a:latin typeface="Times New Roman"/>
              <a:cs typeface="Times New Roman"/>
            </a:endParaRPr>
          </a:p>
          <a:p>
            <a:pPr marL="1553210" lvl="1" indent="-457834">
              <a:lnSpc>
                <a:spcPct val="100000"/>
              </a:lnSpc>
              <a:spcBef>
                <a:spcPts val="1695"/>
              </a:spcBef>
              <a:buAutoNum type="alphaLcParenR"/>
              <a:tabLst>
                <a:tab pos="1553210" algn="l"/>
                <a:tab pos="1553845" algn="l"/>
              </a:tabLst>
            </a:pPr>
            <a:r>
              <a:rPr sz="2000" dirty="0">
                <a:latin typeface="Times New Roman"/>
                <a:cs typeface="Times New Roman"/>
              </a:rPr>
              <a:t>None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7669530" cy="450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678180" indent="-368300">
              <a:lnSpc>
                <a:spcPct val="100000"/>
              </a:lnSpc>
              <a:spcBef>
                <a:spcPts val="1655"/>
              </a:spcBef>
              <a:buAutoNum type="arabicPeriod" startAt="11"/>
              <a:tabLst>
                <a:tab pos="678815" algn="l"/>
              </a:tabLst>
            </a:pPr>
            <a:r>
              <a:rPr sz="2000" spc="5" dirty="0">
                <a:latin typeface="Times New Roman"/>
                <a:cs typeface="Times New Roman"/>
              </a:rPr>
              <a:t>Which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is/are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correct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11"/>
            </a:pPr>
            <a:endParaRPr sz="22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360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Accessing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Accessing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location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205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any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endParaRPr sz="2000">
              <a:latin typeface="Times New Roman"/>
              <a:cs typeface="Times New Roman"/>
            </a:endParaRPr>
          </a:p>
          <a:p>
            <a:pPr marL="1225550" lvl="1" indent="-457200">
              <a:lnSpc>
                <a:spcPct val="100000"/>
              </a:lnSpc>
              <a:spcBef>
                <a:spcPts val="1200"/>
              </a:spcBef>
              <a:buAutoNum type="alphaLcParenR"/>
              <a:tabLst>
                <a:tab pos="1224915" algn="l"/>
                <a:tab pos="1225550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310515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2097" y="5501132"/>
            <a:ext cx="1148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1144015"/>
            <a:ext cx="8120380" cy="3486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 marL="1024890" indent="-376555">
              <a:lnSpc>
                <a:spcPct val="100000"/>
              </a:lnSpc>
              <a:spcBef>
                <a:spcPts val="2190"/>
              </a:spcBef>
              <a:buAutoNum type="arabicPeriod" startAt="12"/>
              <a:tabLst>
                <a:tab pos="1024890" algn="l"/>
              </a:tabLst>
            </a:pP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is/are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correct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Web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12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imes New Roman"/>
              <a:buAutoNum type="arabicPeriod" startAt="12"/>
            </a:pPr>
            <a:endParaRPr sz="2200">
              <a:latin typeface="Times New Roman"/>
              <a:cs typeface="Times New Roman"/>
            </a:endParaRPr>
          </a:p>
          <a:p>
            <a:pPr marL="1562735" lvl="1" indent="-457834">
              <a:lnSpc>
                <a:spcPct val="100000"/>
              </a:lnSpc>
              <a:buAutoNum type="alphaLcParenR"/>
              <a:tabLst>
                <a:tab pos="1562735" algn="l"/>
                <a:tab pos="1563370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endParaRPr sz="2000">
              <a:latin typeface="Times New Roman"/>
              <a:cs typeface="Times New Roman"/>
            </a:endParaRPr>
          </a:p>
          <a:p>
            <a:pPr marL="1562735" lvl="1" indent="-457834">
              <a:lnSpc>
                <a:spcPct val="100000"/>
              </a:lnSpc>
              <a:spcBef>
                <a:spcPts val="1705"/>
              </a:spcBef>
              <a:buAutoNum type="alphaLcParenR"/>
              <a:tabLst>
                <a:tab pos="1562735" algn="l"/>
                <a:tab pos="1563370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endParaRPr sz="2000">
              <a:latin typeface="Times New Roman"/>
              <a:cs typeface="Times New Roman"/>
            </a:endParaRPr>
          </a:p>
          <a:p>
            <a:pPr marL="1562735" lvl="1" indent="-457834">
              <a:lnSpc>
                <a:spcPct val="100000"/>
              </a:lnSpc>
              <a:spcBef>
                <a:spcPts val="1695"/>
              </a:spcBef>
              <a:buAutoNum type="alphaLcParenR"/>
              <a:tabLst>
                <a:tab pos="1562735" algn="l"/>
                <a:tab pos="1563370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endParaRPr sz="2000">
              <a:latin typeface="Times New Roman"/>
              <a:cs typeface="Times New Roman"/>
            </a:endParaRPr>
          </a:p>
          <a:p>
            <a:pPr marL="1562735" lvl="1" indent="-457834">
              <a:lnSpc>
                <a:spcPct val="100000"/>
              </a:lnSpc>
              <a:spcBef>
                <a:spcPts val="1705"/>
              </a:spcBef>
              <a:buAutoNum type="alphaLcParenR"/>
              <a:tabLst>
                <a:tab pos="1562735" algn="l"/>
                <a:tab pos="1563370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3432" y="5196966"/>
            <a:ext cx="114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Answer: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1144015"/>
            <a:ext cx="8809990" cy="318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1079500" indent="-441325">
              <a:lnSpc>
                <a:spcPct val="100000"/>
              </a:lnSpc>
              <a:spcBef>
                <a:spcPts val="5"/>
              </a:spcBef>
              <a:buAutoNum type="arabicPeriod" startAt="13"/>
              <a:tabLst>
                <a:tab pos="1080135" algn="l"/>
              </a:tabLst>
            </a:pP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/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disadvantage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imes New Roman"/>
              <a:buAutoNum type="arabicPeriod" startAt="13"/>
            </a:pPr>
            <a:endParaRPr sz="2050">
              <a:latin typeface="Times New Roman"/>
              <a:cs typeface="Times New Roman"/>
            </a:endParaRPr>
          </a:p>
          <a:p>
            <a:pPr marL="1553210" lvl="1" indent="-457834">
              <a:lnSpc>
                <a:spcPct val="100000"/>
              </a:lnSpc>
              <a:buAutoNum type="alphaLcParenR"/>
              <a:tabLst>
                <a:tab pos="1553210" algn="l"/>
                <a:tab pos="1553845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1553210" lvl="1" indent="-457834">
              <a:lnSpc>
                <a:spcPct val="100000"/>
              </a:lnSpc>
              <a:spcBef>
                <a:spcPts val="1705"/>
              </a:spcBef>
              <a:buAutoNum type="alphaLcParenR"/>
              <a:tabLst>
                <a:tab pos="1553210" algn="l"/>
                <a:tab pos="1553845" algn="l"/>
              </a:tabLst>
            </a:pPr>
            <a:r>
              <a:rPr sz="2000" spc="-35" dirty="0">
                <a:latin typeface="Times New Roman"/>
                <a:cs typeface="Times New Roman"/>
              </a:rPr>
              <a:t>Vendor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lock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1553210" lvl="1" indent="-457834">
              <a:lnSpc>
                <a:spcPct val="100000"/>
              </a:lnSpc>
              <a:spcBef>
                <a:spcPts val="1705"/>
              </a:spcBef>
              <a:buAutoNum type="alphaLcParenR"/>
              <a:tabLst>
                <a:tab pos="1553210" algn="l"/>
                <a:tab pos="1553845" algn="l"/>
              </a:tabLst>
            </a:pPr>
            <a:r>
              <a:rPr sz="2000" dirty="0">
                <a:latin typeface="Times New Roman"/>
                <a:cs typeface="Times New Roman"/>
              </a:rPr>
              <a:t>Internet</a:t>
            </a:r>
            <a:endParaRPr sz="2000">
              <a:latin typeface="Times New Roman"/>
              <a:cs typeface="Times New Roman"/>
            </a:endParaRPr>
          </a:p>
          <a:p>
            <a:pPr marL="1553210" lvl="1" indent="-457834">
              <a:lnSpc>
                <a:spcPct val="100000"/>
              </a:lnSpc>
              <a:spcBef>
                <a:spcPts val="1695"/>
              </a:spcBef>
              <a:buAutoNum type="alphaLcParenR"/>
              <a:tabLst>
                <a:tab pos="1553210" algn="l"/>
                <a:tab pos="1553845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7164070" cy="419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marL="602615" indent="-381635">
              <a:lnSpc>
                <a:spcPct val="100000"/>
              </a:lnSpc>
              <a:buAutoNum type="arabicPeriod" startAt="14"/>
              <a:tabLst>
                <a:tab pos="603250" algn="l"/>
                <a:tab pos="4384675" algn="l"/>
              </a:tabLst>
            </a:pPr>
            <a:r>
              <a:rPr sz="2000" dirty="0">
                <a:latin typeface="Times New Roman"/>
                <a:cs typeface="Times New Roman"/>
              </a:rPr>
              <a:t>Salesforce.com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largest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14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 startAt="14"/>
            </a:pPr>
            <a:endParaRPr sz="195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buAutoNum type="alphaLcPeriod"/>
              <a:tabLst>
                <a:tab pos="1954530" algn="l"/>
                <a:tab pos="1955164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4530" algn="l"/>
                <a:tab pos="1955164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4530" algn="l"/>
                <a:tab pos="1955164" algn="l"/>
              </a:tabLst>
            </a:pPr>
            <a:r>
              <a:rPr sz="2000" spc="-5" dirty="0">
                <a:latin typeface="Times New Roman"/>
                <a:cs typeface="Times New Roman"/>
              </a:rPr>
              <a:t>CaaS</a:t>
            </a:r>
            <a:endParaRPr sz="200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spcBef>
                <a:spcPts val="1205"/>
              </a:spcBef>
              <a:buAutoNum type="alphaLcPeriod"/>
              <a:tabLst>
                <a:tab pos="1954530" algn="l"/>
                <a:tab pos="1955164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104013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165205" cy="420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603250" indent="-381000">
              <a:lnSpc>
                <a:spcPct val="100000"/>
              </a:lnSpc>
              <a:buAutoNum type="arabicPeriod" startAt="15"/>
              <a:tabLst>
                <a:tab pos="603885" algn="l"/>
              </a:tabLst>
            </a:pPr>
            <a:r>
              <a:rPr sz="2000" dirty="0">
                <a:latin typeface="Times New Roman"/>
                <a:cs typeface="Times New Roman"/>
              </a:rPr>
              <a:t>Point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wrong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statement: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15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 startAt="15"/>
            </a:pPr>
            <a:endParaRPr sz="1950">
              <a:latin typeface="Times New Roman"/>
              <a:cs typeface="Times New Roman"/>
            </a:endParaRPr>
          </a:p>
          <a:p>
            <a:pPr marL="1955800" lvl="1" indent="-457834">
              <a:lnSpc>
                <a:spcPct val="100000"/>
              </a:lnSpc>
              <a:buAutoNum type="alphaLcPeriod"/>
              <a:tabLst>
                <a:tab pos="1955800" algn="l"/>
                <a:tab pos="1956435" algn="l"/>
              </a:tabLst>
            </a:pP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may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-5" dirty="0">
                <a:latin typeface="Times New Roman"/>
                <a:cs typeface="Times New Roman"/>
              </a:rPr>
              <a:t> managed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constituent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organization(s)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third</a:t>
            </a:r>
            <a:r>
              <a:rPr sz="2000" spc="-25" dirty="0">
                <a:latin typeface="Times New Roman"/>
                <a:cs typeface="Times New Roman"/>
              </a:rPr>
              <a:t> party.</a:t>
            </a:r>
            <a:endParaRPr sz="2000">
              <a:latin typeface="Times New Roman"/>
              <a:cs typeface="Times New Roman"/>
            </a:endParaRPr>
          </a:p>
          <a:p>
            <a:pPr marL="1955800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5800" algn="l"/>
                <a:tab pos="195643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community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may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managed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constituent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organization(s)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third</a:t>
            </a:r>
            <a:r>
              <a:rPr sz="2000" spc="-25" dirty="0">
                <a:latin typeface="Times New Roman"/>
                <a:cs typeface="Times New Roman"/>
              </a:rPr>
              <a:t> party.</a:t>
            </a:r>
            <a:endParaRPr sz="2000">
              <a:latin typeface="Times New Roman"/>
              <a:cs typeface="Times New Roman"/>
            </a:endParaRPr>
          </a:p>
          <a:p>
            <a:pPr marL="1955800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5800" algn="l"/>
                <a:tab pos="1956435" algn="l"/>
              </a:tabLst>
            </a:pP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may</a:t>
            </a:r>
            <a:r>
              <a:rPr sz="2000" dirty="0">
                <a:latin typeface="Times New Roman"/>
                <a:cs typeface="Times New Roman"/>
              </a:rPr>
              <a:t> be </a:t>
            </a:r>
            <a:r>
              <a:rPr sz="2000" spc="-5" dirty="0">
                <a:latin typeface="Times New Roman"/>
                <a:cs typeface="Times New Roman"/>
              </a:rPr>
              <a:t>either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on-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off-premises.</a:t>
            </a:r>
            <a:endParaRPr sz="2000">
              <a:latin typeface="Times New Roman"/>
              <a:cs typeface="Times New Roman"/>
            </a:endParaRPr>
          </a:p>
          <a:p>
            <a:pPr marL="1955800" lvl="1" indent="-457834">
              <a:lnSpc>
                <a:spcPct val="100000"/>
              </a:lnSpc>
              <a:spcBef>
                <a:spcPts val="1205"/>
              </a:spcBef>
              <a:buAutoNum type="alphaLcPeriod"/>
              <a:tabLst>
                <a:tab pos="1955800" algn="l"/>
                <a:tab pos="1956435" algn="l"/>
              </a:tabLst>
            </a:pPr>
            <a:r>
              <a:rPr sz="2000" dirty="0">
                <a:latin typeface="Times New Roman"/>
                <a:cs typeface="Times New Roman"/>
              </a:rPr>
              <a:t>None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mentioned.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10414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Public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managed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by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constituent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organization(s)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 third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party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7846695" cy="419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marL="598170" indent="-377190">
              <a:lnSpc>
                <a:spcPct val="100000"/>
              </a:lnSpc>
              <a:buAutoNum type="arabicPeriod" startAt="16"/>
              <a:tabLst>
                <a:tab pos="598805" algn="l"/>
              </a:tabLst>
            </a:pP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associated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considerable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vendor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lock-in?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16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 startAt="16"/>
            </a:pPr>
            <a:endParaRPr sz="195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buAutoNum type="alphaLcPeriod"/>
              <a:tabLst>
                <a:tab pos="1954530" algn="l"/>
                <a:tab pos="1955164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4530" algn="l"/>
                <a:tab pos="1955164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4530" algn="l"/>
                <a:tab pos="1955164" algn="l"/>
              </a:tabLst>
            </a:pPr>
            <a:r>
              <a:rPr sz="2000" spc="-5" dirty="0">
                <a:latin typeface="Times New Roman"/>
                <a:cs typeface="Times New Roman"/>
              </a:rPr>
              <a:t>CaaS</a:t>
            </a:r>
            <a:endParaRPr sz="200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spcBef>
                <a:spcPts val="1205"/>
              </a:spcBef>
              <a:buAutoNum type="alphaLcPeriod"/>
              <a:tabLst>
                <a:tab pos="1954530" algn="l"/>
                <a:tab pos="1955164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104013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483340" cy="4652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606425" indent="-381635">
              <a:lnSpc>
                <a:spcPct val="100000"/>
              </a:lnSpc>
              <a:spcBef>
                <a:spcPts val="5"/>
              </a:spcBef>
              <a:buAutoNum type="arabicPeriod" startAt="17"/>
              <a:tabLst>
                <a:tab pos="607060" algn="l"/>
                <a:tab pos="181292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volume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22542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Times New Roman"/>
                <a:cs typeface="Times New Roman"/>
              </a:rPr>
              <a:t>meet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user’s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1958339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958339" algn="l"/>
                <a:tab pos="1958975" algn="l"/>
              </a:tabLst>
            </a:pPr>
            <a:r>
              <a:rPr sz="2000" spc="-5" dirty="0">
                <a:latin typeface="Times New Roman"/>
                <a:cs typeface="Times New Roman"/>
              </a:rPr>
              <a:t>Scalability</a:t>
            </a:r>
            <a:endParaRPr sz="2000">
              <a:latin typeface="Times New Roman"/>
              <a:cs typeface="Times New Roman"/>
            </a:endParaRPr>
          </a:p>
          <a:p>
            <a:pPr marL="1958339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8339" algn="l"/>
                <a:tab pos="1958975" algn="l"/>
              </a:tabLst>
            </a:pPr>
            <a:r>
              <a:rPr sz="2000" spc="-10" dirty="0">
                <a:latin typeface="Times New Roman"/>
                <a:cs typeface="Times New Roman"/>
              </a:rPr>
              <a:t>Virtualization</a:t>
            </a:r>
            <a:endParaRPr sz="2000">
              <a:latin typeface="Times New Roman"/>
              <a:cs typeface="Times New Roman"/>
            </a:endParaRPr>
          </a:p>
          <a:p>
            <a:pPr marL="1958339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8339" algn="l"/>
                <a:tab pos="1958975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1958339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8339" algn="l"/>
                <a:tab pos="1958975" algn="l"/>
              </a:tabLst>
            </a:pPr>
            <a:r>
              <a:rPr sz="2000" dirty="0">
                <a:latin typeface="Times New Roman"/>
                <a:cs typeface="Times New Roman"/>
              </a:rPr>
              <a:t>Cost-savings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104394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Scalability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308715" cy="4655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 marL="221615" marR="5080">
              <a:lnSpc>
                <a:spcPct val="150000"/>
              </a:lnSpc>
              <a:spcBef>
                <a:spcPts val="1160"/>
              </a:spcBef>
              <a:buAutoNum type="arabicPeriod" startAt="18"/>
              <a:tabLst>
                <a:tab pos="603250" algn="l"/>
                <a:tab pos="168084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describes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distribution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made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18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 startAt="18"/>
            </a:pPr>
            <a:endParaRPr sz="195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buAutoNum type="alphaLcPeriod"/>
              <a:tabLst>
                <a:tab pos="1954530" algn="l"/>
                <a:tab pos="1955164" algn="l"/>
              </a:tabLst>
            </a:pPr>
            <a:r>
              <a:rPr sz="2000" spc="-5" dirty="0">
                <a:latin typeface="Times New Roman"/>
                <a:cs typeface="Times New Roman"/>
              </a:rPr>
              <a:t>Infrastructure-as-a-Service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(IaaS)</a:t>
            </a:r>
            <a:endParaRPr sz="200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4530" algn="l"/>
                <a:tab pos="1955164" algn="l"/>
              </a:tabLst>
            </a:pPr>
            <a:r>
              <a:rPr sz="2000" spc="-5" dirty="0">
                <a:latin typeface="Times New Roman"/>
                <a:cs typeface="Times New Roman"/>
              </a:rPr>
              <a:t>Platform-as-a-Service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(PaaS)</a:t>
            </a:r>
            <a:endParaRPr sz="200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spcBef>
                <a:spcPts val="1205"/>
              </a:spcBef>
              <a:buAutoNum type="alphaLcPeriod"/>
              <a:tabLst>
                <a:tab pos="1954530" algn="l"/>
                <a:tab pos="1955164" algn="l"/>
              </a:tabLst>
            </a:pPr>
            <a:r>
              <a:rPr sz="2000" spc="-5" dirty="0">
                <a:latin typeface="Times New Roman"/>
                <a:cs typeface="Times New Roman"/>
              </a:rPr>
              <a:t>Software-as-a-Service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(SaaS)</a:t>
            </a:r>
            <a:endParaRPr sz="2000">
              <a:latin typeface="Times New Roman"/>
              <a:cs typeface="Times New Roman"/>
            </a:endParaRPr>
          </a:p>
          <a:p>
            <a:pPr marL="1955164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954530" algn="l"/>
                <a:tab pos="1955164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104013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Software-as-a-Service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(SaaS)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786110" cy="420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marL="601980" indent="-381635">
              <a:lnSpc>
                <a:spcPct val="100000"/>
              </a:lnSpc>
              <a:buAutoNum type="arabicPeriod" startAt="19"/>
              <a:tabLst>
                <a:tab pos="602615" algn="l"/>
                <a:tab pos="155384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machines,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assets.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19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 startAt="19"/>
            </a:pPr>
            <a:endParaRPr sz="1950">
              <a:latin typeface="Times New Roman"/>
              <a:cs typeface="Times New Roman"/>
            </a:endParaRPr>
          </a:p>
          <a:p>
            <a:pPr marL="1592580" lvl="1" indent="-457834">
              <a:lnSpc>
                <a:spcPct val="100000"/>
              </a:lnSpc>
              <a:buAutoNum type="alphaLcPeriod"/>
              <a:tabLst>
                <a:tab pos="1592580" algn="l"/>
                <a:tab pos="159321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marL="1592580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592580" algn="l"/>
                <a:tab pos="1593215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1592580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592580" algn="l"/>
                <a:tab pos="1593215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592580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592580" algn="l"/>
                <a:tab pos="1593215" algn="l"/>
              </a:tabLst>
            </a:pP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mentioned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6781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465" y="1310132"/>
            <a:ext cx="10334625" cy="119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AIM: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aim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module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introduce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students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984" y="6464985"/>
            <a:ext cx="1663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21"/>
    </mc:Choice>
    <mc:Fallback>
      <p:transition spd="slow" advTm="24521"/>
    </mc:Fallback>
  </mc:AlternateContent>
  <p:extLst>
    <p:ext uri="{3A86A75C-4F4B-4683-9AE1-C65F6400EC91}">
      <p14:laserTraceLst xmlns:p14="http://schemas.microsoft.com/office/powerpoint/2010/main">
        <p14:tracePtLst>
          <p14:tracePt t="4350" x="3263900" y="6299200"/>
          <p14:tracePt t="4873" x="2813050" y="5195888"/>
          <p14:tracePt t="4880" x="2876550" y="4959350"/>
          <p14:tracePt t="4898" x="2940050" y="4629150"/>
          <p14:tracePt t="4913" x="3005138" y="4329113"/>
          <p14:tracePt t="4915" x="3013075" y="4246563"/>
          <p14:tracePt t="4930" x="3022600" y="4227513"/>
          <p14:tracePt t="4931" x="3032125" y="4191000"/>
          <p14:tracePt t="4945" x="3032125" y="4173538"/>
          <p14:tracePt t="4948" x="3041650" y="4173538"/>
          <p14:tracePt t="4950" x="3041650" y="4164013"/>
          <p14:tracePt t="4963" x="3041650" y="4154488"/>
          <p14:tracePt t="4979" x="3041650" y="4146550"/>
          <p14:tracePt t="4981" x="3041650" y="4137025"/>
          <p14:tracePt t="4996" x="3049588" y="4137025"/>
          <p14:tracePt t="4998" x="3049588" y="4117975"/>
          <p14:tracePt t="5311" x="2876550" y="3990975"/>
          <p14:tracePt t="5317" x="2657475" y="3798888"/>
          <p14:tracePt t="5330" x="2411413" y="3606800"/>
          <p14:tracePt t="5332" x="2155825" y="3397250"/>
          <p14:tracePt t="5346" x="1973263" y="3251200"/>
          <p14:tracePt t="5349" x="1863725" y="3195638"/>
          <p14:tracePt t="5363" x="1681163" y="3105150"/>
          <p14:tracePt t="5365" x="1625600" y="3068638"/>
          <p14:tracePt t="5379" x="1533525" y="3005138"/>
          <p14:tracePt t="5395" x="1497013" y="2959100"/>
          <p14:tracePt t="5397" x="1452563" y="2913063"/>
          <p14:tracePt t="5412" x="1397000" y="2849563"/>
          <p14:tracePt t="5415" x="1360488" y="2820988"/>
          <p14:tracePt t="5430" x="1343025" y="2784475"/>
          <p14:tracePt t="5446" x="1323975" y="2776538"/>
          <p14:tracePt t="5448" x="1314450" y="2767013"/>
          <p14:tracePt t="5462" x="1296988" y="2747963"/>
          <p14:tracePt t="5465" x="1287463" y="2747963"/>
          <p14:tracePt t="5480" x="1287463" y="2740025"/>
          <p14:tracePt t="5495" x="1277938" y="2740025"/>
          <p14:tracePt t="5497" x="1270000" y="2730500"/>
          <p14:tracePt t="5512" x="1260475" y="2720975"/>
          <p14:tracePt t="5515" x="1250950" y="2720975"/>
          <p14:tracePt t="5529" x="1233488" y="2711450"/>
          <p14:tracePt t="5545" x="1223963" y="2703513"/>
          <p14:tracePt t="5797" x="1160463" y="2638425"/>
          <p14:tracePt t="5805" x="1095375" y="2557463"/>
          <p14:tracePt t="5812" x="1050925" y="2501900"/>
          <p14:tracePt t="5829" x="1004888" y="2419350"/>
          <p14:tracePt t="5832" x="995363" y="2382838"/>
          <p14:tracePt t="5846" x="985838" y="2365375"/>
          <p14:tracePt t="5863" x="977900" y="2355850"/>
          <p14:tracePt t="6030" x="977900" y="2346325"/>
          <p14:tracePt t="6750" x="1041400" y="2346325"/>
          <p14:tracePt t="6759" x="1131888" y="2355850"/>
          <p14:tracePt t="6767" x="1204913" y="2365375"/>
          <p14:tracePt t="6778" x="1277938" y="2365375"/>
          <p14:tracePt t="6795" x="1343025" y="2374900"/>
          <p14:tracePt t="6813" x="1416050" y="2382838"/>
          <p14:tracePt t="6829" x="1460500" y="2392363"/>
          <p14:tracePt t="6846" x="1497013" y="2392363"/>
          <p14:tracePt t="6863" x="1562100" y="2392363"/>
          <p14:tracePt t="6879" x="1606550" y="2392363"/>
          <p14:tracePt t="6895" x="1635125" y="2392363"/>
          <p14:tracePt t="6898" x="1644650" y="2392363"/>
          <p14:tracePt t="6913" x="1681163" y="2392363"/>
          <p14:tracePt t="6929" x="1717675" y="2392363"/>
          <p14:tracePt t="6946" x="1744663" y="2392363"/>
          <p14:tracePt t="6963" x="1762125" y="2392363"/>
          <p14:tracePt t="7006" x="1771650" y="2392363"/>
          <p14:tracePt t="7011" x="1781175" y="2392363"/>
          <p14:tracePt t="7029" x="1790700" y="2392363"/>
          <p14:tracePt t="7031" x="1817688" y="2392363"/>
          <p14:tracePt t="7046" x="1835150" y="2382838"/>
          <p14:tracePt t="7063" x="1863725" y="2382838"/>
          <p14:tracePt t="7104" x="1871663" y="2382838"/>
          <p14:tracePt t="7110" x="1890713" y="2382838"/>
          <p14:tracePt t="7116" x="1900238" y="2382838"/>
          <p14:tracePt t="7167" x="1908175" y="2382838"/>
          <p14:tracePt t="7801" x="1981200" y="2365375"/>
          <p14:tracePt t="7810" x="2127250" y="2309813"/>
          <p14:tracePt t="7817" x="2265363" y="2273300"/>
          <p14:tracePt t="7830" x="2501900" y="2265363"/>
          <p14:tracePt t="7845" x="2667000" y="2319338"/>
          <p14:tracePt t="7862" x="2886075" y="2392363"/>
          <p14:tracePt t="7865" x="2986088" y="2428875"/>
          <p14:tracePt t="7880" x="3114675" y="2465388"/>
          <p14:tracePt t="7895" x="3187700" y="2511425"/>
          <p14:tracePt t="7914" x="3224213" y="2528888"/>
          <p14:tracePt t="7949" x="3241675" y="2538413"/>
          <p14:tracePt t="7962" x="3251200" y="2557463"/>
          <p14:tracePt t="7970" x="3251200" y="2584450"/>
          <p14:tracePt t="7978" x="3260725" y="2601913"/>
          <p14:tracePt t="7996" x="3260725" y="2667000"/>
          <p14:tracePt t="7998" x="3270250" y="2703513"/>
          <p14:tracePt t="8013" x="3270250" y="2820988"/>
          <p14:tracePt t="8029" x="3260725" y="2886075"/>
          <p14:tracePt t="8046" x="3260725" y="2903538"/>
          <p14:tracePt t="8048" x="3251200" y="2913063"/>
          <p14:tracePt t="8063" x="3251200" y="2930525"/>
          <p14:tracePt t="8079" x="3251200" y="2940050"/>
          <p14:tracePt t="8096" x="3251200" y="2949575"/>
          <p14:tracePt t="8113" x="3195638" y="2976563"/>
          <p14:tracePt t="8130" x="3141663" y="2976563"/>
          <p14:tracePt t="8133" x="3049588" y="2940050"/>
          <p14:tracePt t="8146" x="3032125" y="2922588"/>
          <p14:tracePt t="8148" x="3013075" y="2922588"/>
          <p14:tracePt t="8163" x="3005138" y="2903538"/>
          <p14:tracePt t="8165" x="3005138" y="2894013"/>
          <p14:tracePt t="8239" x="2995613" y="2894013"/>
          <p14:tracePt t="8388" x="2995613" y="2886075"/>
          <p14:tracePt t="8704" x="2995613" y="2840038"/>
          <p14:tracePt t="8713" x="2995613" y="2757488"/>
          <p14:tracePt t="8729" x="3005138" y="2630488"/>
          <p14:tracePt t="8732" x="3013075" y="2547938"/>
          <p14:tracePt t="8746" x="3032125" y="2455863"/>
          <p14:tracePt t="8763" x="3041650" y="2428875"/>
          <p14:tracePt t="8765" x="3041650" y="2411413"/>
          <p14:tracePt t="8779" x="3049588" y="2374900"/>
          <p14:tracePt t="8895" x="3059113" y="2374900"/>
          <p14:tracePt t="8901" x="3068638" y="2374900"/>
          <p14:tracePt t="8912" x="3078163" y="2374900"/>
          <p14:tracePt t="8915" x="3086100" y="2365375"/>
          <p14:tracePt t="8929" x="3105150" y="2365375"/>
          <p14:tracePt t="8931" x="3114675" y="2365375"/>
          <p14:tracePt t="8946" x="3122613" y="2365375"/>
          <p14:tracePt t="8948" x="3141663" y="2365375"/>
          <p14:tracePt t="8962" x="3168650" y="2365375"/>
          <p14:tracePt t="8979" x="3178175" y="2365375"/>
          <p14:tracePt t="8982" x="3187700" y="2365375"/>
          <p14:tracePt t="8997" x="3205163" y="2365375"/>
          <p14:tracePt t="9000" x="3214688" y="2365375"/>
          <p14:tracePt t="9022" x="3224213" y="2365375"/>
          <p14:tracePt t="9030" x="3232150" y="2365375"/>
          <p14:tracePt t="9047" x="3251200" y="2365375"/>
          <p14:tracePt t="9063" x="3270250" y="2374900"/>
          <p14:tracePt t="9080" x="3278188" y="2382838"/>
          <p14:tracePt t="9095" x="3287713" y="2392363"/>
          <p14:tracePt t="9112" x="3297238" y="2392363"/>
          <p14:tracePt t="9163" x="3297238" y="2401888"/>
          <p14:tracePt t="9170" x="3306763" y="2411413"/>
          <p14:tracePt t="9179" x="3324225" y="2428875"/>
          <p14:tracePt t="9196" x="3379788" y="2484438"/>
          <p14:tracePt t="9198" x="3397250" y="2511425"/>
          <p14:tracePt t="9213" x="3416300" y="2538413"/>
          <p14:tracePt t="9229" x="3452813" y="2574925"/>
          <p14:tracePt t="9247" x="3489325" y="2601913"/>
          <p14:tracePt t="9263" x="3506788" y="2611438"/>
          <p14:tracePt t="9265" x="3525838" y="2638425"/>
          <p14:tracePt t="9279" x="3562350" y="2674938"/>
          <p14:tracePt t="9296" x="3652838" y="2740025"/>
          <p14:tracePt t="9313" x="3689350" y="2757488"/>
          <p14:tracePt t="9315" x="3708400" y="2776538"/>
          <p14:tracePt t="9329" x="3744913" y="2820988"/>
          <p14:tracePt t="9332" x="3762375" y="2830513"/>
          <p14:tracePt t="9346" x="3771900" y="2849563"/>
          <p14:tracePt t="9363" x="3771900" y="2857500"/>
          <p14:tracePt t="9379" x="3771900" y="2867025"/>
          <p14:tracePt t="9382" x="3781425" y="2876550"/>
          <p14:tracePt t="9417" x="3781425" y="2886075"/>
          <p14:tracePt t="9430" x="3781425" y="2894013"/>
          <p14:tracePt t="9439" x="3771900" y="2894013"/>
          <p14:tracePt t="9447" x="3744913" y="2903538"/>
          <p14:tracePt t="9462" x="3716338" y="2913063"/>
          <p14:tracePt t="9464" x="3689350" y="2922588"/>
          <p14:tracePt t="9467" x="3652838" y="2922588"/>
          <p14:tracePt t="9480" x="3606800" y="2922588"/>
          <p14:tracePt t="9496" x="3589338" y="2922588"/>
          <p14:tracePt t="9498" x="3579813" y="2922588"/>
          <p14:tracePt t="9512" x="3562350" y="2922588"/>
          <p14:tracePt t="9515" x="3543300" y="2940050"/>
          <p14:tracePt t="9530" x="3497263" y="2940050"/>
          <p14:tracePt t="9545" x="3470275" y="2949575"/>
          <p14:tracePt t="9563" x="3416300" y="2949575"/>
          <p14:tracePt t="9565" x="3387725" y="2949575"/>
          <p14:tracePt t="9579" x="3333750" y="2949575"/>
          <p14:tracePt t="9595" x="3306763" y="2949575"/>
          <p14:tracePt t="9597" x="3278188" y="2949575"/>
          <p14:tracePt t="9612" x="3232150" y="2930525"/>
          <p14:tracePt t="9615" x="3224213" y="2922588"/>
          <p14:tracePt t="9630" x="3168650" y="2913063"/>
          <p14:tracePt t="9645" x="3141663" y="2894013"/>
          <p14:tracePt t="9648" x="3105150" y="2886075"/>
          <p14:tracePt t="9652" x="3078163" y="2867025"/>
          <p14:tracePt t="9663" x="3022600" y="2830513"/>
          <p14:tracePt t="9680" x="3013075" y="2820988"/>
          <p14:tracePt t="9697" x="3013075" y="2813050"/>
          <p14:tracePt t="9699" x="3005138" y="2813050"/>
          <p14:tracePt t="9744" x="3005138" y="2803525"/>
          <p14:tracePt t="9750" x="2995613" y="2803525"/>
          <p14:tracePt t="9763" x="2995613" y="2776538"/>
          <p14:tracePt t="9780" x="2995613" y="2767013"/>
          <p14:tracePt t="9783" x="3059113" y="2730500"/>
          <p14:tracePt t="9797" x="3105150" y="2703513"/>
          <p14:tracePt t="9799" x="3168650" y="2693988"/>
          <p14:tracePt t="9813" x="3287713" y="2667000"/>
          <p14:tracePt t="9829" x="3351213" y="2657475"/>
          <p14:tracePt t="9831" x="3397250" y="2657475"/>
          <p14:tracePt t="9834" x="3424238" y="2657475"/>
          <p14:tracePt t="9846" x="3497263" y="2657475"/>
          <p14:tracePt t="9862" x="3533775" y="2657475"/>
          <p14:tracePt t="9865" x="3552825" y="2657475"/>
          <p14:tracePt t="9878" x="3606800" y="2674938"/>
          <p14:tracePt t="9896" x="3635375" y="2684463"/>
          <p14:tracePt t="10292" x="3735388" y="2693988"/>
          <p14:tracePt t="10299" x="3881438" y="2693988"/>
          <p14:tracePt t="10313" x="4090988" y="2711450"/>
          <p14:tracePt t="10330" x="4137025" y="2720975"/>
          <p14:tracePt t="10333" x="4183063" y="2730500"/>
          <p14:tracePt t="10334" x="4210050" y="2730500"/>
          <p14:tracePt t="10346" x="4219575" y="2740025"/>
          <p14:tracePt t="10349" x="4229100" y="2740025"/>
          <p14:tracePt t="10364" x="4237038" y="2740025"/>
          <p14:tracePt t="10505" x="4246563" y="2740025"/>
          <p14:tracePt t="10513" x="4256088" y="2740025"/>
          <p14:tracePt t="10529" x="4265613" y="2740025"/>
          <p14:tracePt t="10546" x="4273550" y="2740025"/>
          <p14:tracePt t="10562" x="4283075" y="2740025"/>
          <p14:tracePt t="10579" x="4302125" y="2740025"/>
          <p14:tracePt t="10581" x="4319588" y="2740025"/>
          <p14:tracePt t="10597" x="4356100" y="2730500"/>
          <p14:tracePt t="10612" x="4365625" y="2730500"/>
          <p14:tracePt t="10614" x="4402138" y="2730500"/>
          <p14:tracePt t="10630" x="4465638" y="2720975"/>
          <p14:tracePt t="10647" x="4511675" y="2711450"/>
          <p14:tracePt t="10662" x="4565650" y="2711450"/>
          <p14:tracePt t="10665" x="4584700" y="2711450"/>
          <p14:tracePt t="10680" x="4657725" y="2740025"/>
          <p14:tracePt t="10695" x="4694238" y="2757488"/>
          <p14:tracePt t="10697" x="4757738" y="2784475"/>
          <p14:tracePt t="10713" x="4830763" y="2830513"/>
          <p14:tracePt t="10715" x="4857750" y="2840038"/>
          <p14:tracePt t="10730" x="4913313" y="2867025"/>
          <p14:tracePt t="10746" x="4932363" y="2886075"/>
          <p14:tracePt t="10748" x="4940300" y="2886075"/>
          <p14:tracePt t="10762" x="4949825" y="2894013"/>
          <p14:tracePt t="10765" x="4959350" y="2894013"/>
          <p14:tracePt t="11048" x="5059363" y="2886075"/>
          <p14:tracePt t="11056" x="5224463" y="2867025"/>
          <p14:tracePt t="11063" x="5341938" y="2849563"/>
          <p14:tracePt t="11079" x="5434013" y="2840038"/>
          <p14:tracePt t="11082" x="5524500" y="2830513"/>
          <p14:tracePt t="11097" x="5561013" y="2830513"/>
          <p14:tracePt t="11112" x="5570538" y="2830513"/>
          <p14:tracePt t="11113" x="5580063" y="2830513"/>
          <p14:tracePt t="11479" x="5643563" y="2820988"/>
          <p14:tracePt t="11486" x="5726113" y="2813050"/>
          <p14:tracePt t="11496" x="5753100" y="2813050"/>
          <p14:tracePt t="11499" x="5789613" y="2813050"/>
          <p14:tracePt t="11513" x="5799138" y="2813050"/>
          <p14:tracePt t="11528" x="5808663" y="2813050"/>
          <p14:tracePt t="11578" x="5818188" y="2813050"/>
          <p14:tracePt t="11881" x="5945188" y="2776538"/>
          <p14:tracePt t="11889" x="6110288" y="2747963"/>
          <p14:tracePt t="11895" x="6227763" y="2740025"/>
          <p14:tracePt t="11912" x="6410325" y="2740025"/>
          <p14:tracePt t="11915" x="6465888" y="2740025"/>
          <p14:tracePt t="11930" x="6602413" y="2757488"/>
          <p14:tracePt t="11945" x="6638925" y="2767013"/>
          <p14:tracePt t="11947" x="6667500" y="2776538"/>
          <p14:tracePt t="11963" x="6694488" y="2776538"/>
          <p14:tracePt t="11979" x="6704013" y="2776538"/>
          <p14:tracePt t="12261" x="6858000" y="2767013"/>
          <p14:tracePt t="12270" x="7077075" y="2747963"/>
          <p14:tracePt t="12280" x="7259638" y="2747963"/>
          <p14:tracePt t="12282" x="7370763" y="2757488"/>
          <p14:tracePt t="12297" x="7497763" y="2767013"/>
          <p14:tracePt t="12313" x="7543800" y="2776538"/>
          <p14:tracePt t="12315" x="7570788" y="2784475"/>
          <p14:tracePt t="12318" x="7580313" y="2784475"/>
          <p14:tracePt t="12330" x="7589838" y="2784475"/>
          <p14:tracePt t="12346" x="7597775" y="2784475"/>
          <p14:tracePt t="12530" x="7616825" y="2784475"/>
          <p14:tracePt t="12537" x="7643813" y="2784475"/>
          <p14:tracePt t="12546" x="7735888" y="2784475"/>
          <p14:tracePt t="12563" x="7926388" y="2803525"/>
          <p14:tracePt t="12565" x="7999413" y="2803525"/>
          <p14:tracePt t="12580" x="8220075" y="2813050"/>
          <p14:tracePt t="12595" x="8429625" y="2820988"/>
          <p14:tracePt t="12613" x="8612188" y="2820988"/>
          <p14:tracePt t="12629" x="8629650" y="2813050"/>
          <p14:tracePt t="12632" x="8658225" y="2813050"/>
          <p14:tracePt t="12636" x="8675688" y="2813050"/>
          <p14:tracePt t="12645" x="8694738" y="2803525"/>
          <p14:tracePt t="12663" x="8702675" y="2803525"/>
          <p14:tracePt t="13052" x="8831263" y="2794000"/>
          <p14:tracePt t="13062" x="8959850" y="2794000"/>
          <p14:tracePt t="13080" x="9205913" y="2794000"/>
          <p14:tracePt t="13096" x="9251950" y="2794000"/>
          <p14:tracePt t="13099" x="9269413" y="2794000"/>
          <p14:tracePt t="13113" x="9278938" y="2794000"/>
          <p14:tracePt t="13285" x="9288463" y="2794000"/>
          <p14:tracePt t="13298" x="9315450" y="2794000"/>
          <p14:tracePt t="13313" x="9342438" y="2784475"/>
          <p14:tracePt t="13328" x="9369425" y="2784475"/>
          <p14:tracePt t="13330" x="9388475" y="2784475"/>
          <p14:tracePt t="13348" x="9451975" y="2747963"/>
          <p14:tracePt t="13363" x="9525000" y="2711450"/>
          <p14:tracePt t="13379" x="9653588" y="2667000"/>
          <p14:tracePt t="13396" x="9845675" y="2611438"/>
          <p14:tracePt t="13398" x="9955213" y="2593975"/>
          <p14:tracePt t="13412" x="10028238" y="2574925"/>
          <p14:tracePt t="13414" x="10091738" y="2574925"/>
          <p14:tracePt t="13430" x="10155238" y="2574925"/>
          <p14:tracePt t="13432" x="10191750" y="2574925"/>
          <p14:tracePt t="13446" x="10237788" y="2584450"/>
          <p14:tracePt t="13448" x="10264775" y="2593975"/>
          <p14:tracePt t="13463" x="10274300" y="2611438"/>
          <p14:tracePt t="13465" x="10310813" y="2620963"/>
          <p14:tracePt t="13479" x="10328275" y="2620963"/>
          <p14:tracePt t="13481" x="10337800" y="2620963"/>
          <p14:tracePt t="13496" x="10347325" y="2620963"/>
          <p14:tracePt t="13575" x="10364788" y="2630488"/>
          <p14:tracePt t="13582" x="10383838" y="2630488"/>
          <p14:tracePt t="13595" x="10401300" y="2638425"/>
          <p14:tracePt t="13597" x="10420350" y="2638425"/>
          <p14:tracePt t="13613" x="10456863" y="2647950"/>
          <p14:tracePt t="13616" x="10466388" y="2647950"/>
          <p14:tracePt t="13630" x="10483850" y="2647950"/>
          <p14:tracePt t="13632" x="10493375" y="2647950"/>
          <p14:tracePt t="13645" x="10520363" y="2657475"/>
          <p14:tracePt t="13648" x="10529888" y="2657475"/>
          <p14:tracePt t="13662" x="10539413" y="2657475"/>
          <p14:tracePt t="13665" x="10547350" y="2657475"/>
          <p14:tracePt t="13709" x="10556875" y="2657475"/>
          <p14:tracePt t="14294" x="10502900" y="2667000"/>
          <p14:tracePt t="14303" x="10456863" y="2684463"/>
          <p14:tracePt t="14313" x="10364788" y="2703513"/>
          <p14:tracePt t="14315" x="10255250" y="2730500"/>
          <p14:tracePt t="14330" x="9909175" y="2757488"/>
          <p14:tracePt t="14346" x="9726613" y="2757488"/>
          <p14:tracePt t="14348" x="9534525" y="2767013"/>
          <p14:tracePt t="14351" x="9232900" y="2784475"/>
          <p14:tracePt t="14363" x="8602663" y="2803525"/>
          <p14:tracePt t="14379" x="7972425" y="2820988"/>
          <p14:tracePt t="14396" x="7424738" y="2840038"/>
          <p14:tracePt t="14399" x="7150100" y="2840038"/>
          <p14:tracePt t="14413" x="6794500" y="2849563"/>
          <p14:tracePt t="14429" x="6648450" y="2876550"/>
          <p14:tracePt t="14432" x="6521450" y="2876550"/>
          <p14:tracePt t="14444" x="6283325" y="2886075"/>
          <p14:tracePt t="14463" x="6118225" y="2903538"/>
          <p14:tracePt t="14480" x="6045200" y="2913063"/>
          <p14:tracePt t="14483" x="6027738" y="2922588"/>
          <p14:tracePt t="14496" x="6000750" y="2922588"/>
          <p14:tracePt t="14498" x="5981700" y="2930525"/>
          <p14:tracePt t="14514" x="5972175" y="2930525"/>
          <p14:tracePt t="14845" x="5772150" y="2986088"/>
          <p14:tracePt t="14852" x="5414963" y="3086100"/>
          <p14:tracePt t="14863" x="5013325" y="3122613"/>
          <p14:tracePt t="14865" x="4621213" y="3141663"/>
          <p14:tracePt t="14880" x="3881438" y="3141663"/>
          <p14:tracePt t="14896" x="3570288" y="3114675"/>
          <p14:tracePt t="14899" x="3224213" y="3059113"/>
          <p14:tracePt t="14912" x="3141663" y="3032125"/>
          <p14:tracePt t="14914" x="3095625" y="3022600"/>
          <p14:tracePt t="14929" x="3059113" y="3005138"/>
          <p14:tracePt t="14931" x="3022600" y="2995613"/>
          <p14:tracePt t="14946" x="3005138" y="2959100"/>
          <p14:tracePt t="14963" x="2976563" y="2894013"/>
          <p14:tracePt t="14981" x="2976563" y="2876550"/>
          <p14:tracePt t="14996" x="2968625" y="2857500"/>
          <p14:tracePt t="15105" x="2968625" y="2840038"/>
          <p14:tracePt t="15424" x="2922588" y="2894013"/>
          <p14:tracePt t="15432" x="2859088" y="2959100"/>
          <p14:tracePt t="15446" x="2803525" y="3059113"/>
          <p14:tracePt t="15449" x="2740025" y="3141663"/>
          <p14:tracePt t="15462" x="2611438" y="3314700"/>
          <p14:tracePt t="15465" x="2557463" y="3370263"/>
          <p14:tracePt t="15480" x="2392363" y="3460750"/>
          <p14:tracePt t="15495" x="2255838" y="3487738"/>
          <p14:tracePt t="15513" x="2136775" y="3487738"/>
          <p14:tracePt t="15515" x="2073275" y="3479800"/>
          <p14:tracePt t="15529" x="2027238" y="3460750"/>
          <p14:tracePt t="15531" x="1936750" y="3424238"/>
          <p14:tracePt t="15545" x="1762125" y="3314700"/>
          <p14:tracePt t="15564" x="1552575" y="3187700"/>
          <p14:tracePt t="15580" x="1497013" y="3159125"/>
          <p14:tracePt t="15582" x="1470025" y="3141663"/>
          <p14:tracePt t="15595" x="1433513" y="3114675"/>
          <p14:tracePt t="15598" x="1416050" y="3105150"/>
          <p14:tracePt t="15614" x="1406525" y="3105150"/>
          <p14:tracePt t="15629" x="1397000" y="3105150"/>
          <p14:tracePt t="15632" x="1397000" y="3086100"/>
          <p14:tracePt t="15646" x="1397000" y="3078163"/>
          <p14:tracePt t="15648" x="1387475" y="3078163"/>
          <p14:tracePt t="15679" x="1379538" y="3068638"/>
          <p14:tracePt t="15685" x="1370013" y="3059113"/>
          <p14:tracePt t="15696" x="1360488" y="3041650"/>
          <p14:tracePt t="15699" x="1360488" y="3005138"/>
          <p14:tracePt t="15713" x="1360488" y="2930525"/>
          <p14:tracePt t="15729" x="1360488" y="2886075"/>
          <p14:tracePt t="15731" x="1379538" y="2803525"/>
          <p14:tracePt t="15747" x="1433513" y="2693988"/>
          <p14:tracePt t="15763" x="1525588" y="2620963"/>
          <p14:tracePt t="15779" x="1589088" y="2584450"/>
          <p14:tracePt t="15782" x="1725613" y="2538413"/>
          <p14:tracePt t="15797" x="1863725" y="2528888"/>
          <p14:tracePt t="15813" x="1973263" y="2528888"/>
          <p14:tracePt t="15829" x="2063750" y="2538413"/>
          <p14:tracePt t="15831" x="2127250" y="2574925"/>
          <p14:tracePt t="15846" x="2182813" y="2593975"/>
          <p14:tracePt t="15848" x="2246313" y="2611438"/>
          <p14:tracePt t="15862" x="2292350" y="2657475"/>
          <p14:tracePt t="15879" x="2319338" y="2667000"/>
          <p14:tracePt t="15882" x="2319338" y="2674938"/>
          <p14:tracePt t="15973" x="2328863" y="2684463"/>
          <p14:tracePt t="15981" x="2338388" y="2684463"/>
          <p14:tracePt t="15996" x="2346325" y="2693988"/>
          <p14:tracePt t="16012" x="2365375" y="2693988"/>
          <p14:tracePt t="16320" x="2465388" y="2703513"/>
          <p14:tracePt t="16333" x="2647950" y="2711450"/>
          <p14:tracePt t="16347" x="2703513" y="2730500"/>
          <p14:tracePt t="16349" x="2749550" y="2730500"/>
          <p14:tracePt t="16363" x="2803525" y="2740025"/>
          <p14:tracePt t="16380" x="2813050" y="2740025"/>
          <p14:tracePt t="16383" x="2822575" y="2740025"/>
          <p14:tracePt t="16447" x="2830513" y="2740025"/>
          <p14:tracePt t="16476" x="2840038" y="2740025"/>
          <p14:tracePt t="16482" x="2849563" y="2740025"/>
          <p14:tracePt t="16764" x="3041650" y="2740025"/>
          <p14:tracePt t="16772" x="3314700" y="2757488"/>
          <p14:tracePt t="16780" x="3589338" y="2776538"/>
          <p14:tracePt t="16796" x="3808413" y="2784475"/>
          <p14:tracePt t="16799" x="3871913" y="2784475"/>
          <p14:tracePt t="16813" x="3917950" y="2794000"/>
          <p14:tracePt t="16815" x="3954463" y="2803525"/>
          <p14:tracePt t="16829" x="3963988" y="2813050"/>
          <p14:tracePt t="16831" x="3971925" y="2813050"/>
          <p14:tracePt t="16845" x="3990975" y="2813050"/>
          <p14:tracePt t="16919" x="3981450" y="2820988"/>
          <p14:tracePt t="16926" x="3971925" y="2820988"/>
          <p14:tracePt t="17195" x="4064000" y="2803525"/>
          <p14:tracePt t="17203" x="4237038" y="2767013"/>
          <p14:tracePt t="17216" x="4657725" y="2711450"/>
          <p14:tracePt t="17230" x="4876800" y="2693988"/>
          <p14:tracePt t="17246" x="4940300" y="2684463"/>
          <p14:tracePt t="17249" x="4986338" y="2684463"/>
          <p14:tracePt t="17252" x="5005388" y="2684463"/>
          <p14:tracePt t="17262" x="5013325" y="2684463"/>
          <p14:tracePt t="17279" x="5022850" y="2684463"/>
          <p14:tracePt t="18196" x="5159375" y="2674938"/>
          <p14:tracePt t="18205" x="5407025" y="2657475"/>
          <p14:tracePt t="18220" x="5670550" y="2638425"/>
          <p14:tracePt t="18229" x="5762625" y="2620963"/>
          <p14:tracePt t="18232" x="5818188" y="2620963"/>
          <p14:tracePt t="18246" x="5899150" y="2620963"/>
          <p14:tracePt t="18262" x="5918200" y="2630488"/>
          <p14:tracePt t="18338" x="5927725" y="2630488"/>
          <p14:tracePt t="18402" x="5945188" y="2630488"/>
          <p14:tracePt t="18410" x="5954713" y="2630488"/>
          <p14:tracePt t="18423" x="5964238" y="2630488"/>
          <p14:tracePt t="18430" x="5972175" y="2630488"/>
          <p14:tracePt t="18446" x="5991225" y="2630488"/>
          <p14:tracePt t="18450" x="6000750" y="2630488"/>
          <p14:tracePt t="19143" x="6191250" y="2630488"/>
          <p14:tracePt t="19151" x="6446838" y="2647950"/>
          <p14:tracePt t="19164" x="6840538" y="2657475"/>
          <p14:tracePt t="19180" x="6913563" y="2667000"/>
          <p14:tracePt t="19182" x="6977063" y="2684463"/>
          <p14:tracePt t="19196" x="7059613" y="2693988"/>
          <p14:tracePt t="19198" x="7086600" y="2693988"/>
          <p14:tracePt t="19213" x="7132638" y="2711450"/>
          <p14:tracePt t="19215" x="7150100" y="2730500"/>
          <p14:tracePt t="19229" x="7215188" y="2747963"/>
          <p14:tracePt t="19246" x="7242175" y="2767013"/>
          <p14:tracePt t="19249" x="7251700" y="2767013"/>
          <p14:tracePt t="19262" x="7259638" y="2767013"/>
          <p14:tracePt t="19264" x="7269163" y="2767013"/>
          <p14:tracePt t="19279" x="7269163" y="2776538"/>
          <p14:tracePt t="19313" x="7278688" y="2776538"/>
          <p14:tracePt t="21804" x="7086600" y="3022600"/>
          <p14:tracePt t="21811" x="6840538" y="3333750"/>
          <p14:tracePt t="21830" x="6429375" y="3752850"/>
          <p14:tracePt t="21832" x="6237288" y="4000500"/>
          <p14:tracePt t="21846" x="6091238" y="4210050"/>
          <p14:tracePt t="21848" x="6027738" y="4346575"/>
          <p14:tracePt t="21862" x="5908675" y="4465638"/>
          <p14:tracePt t="21879" x="5726113" y="4675188"/>
          <p14:tracePt t="21895" x="5699125" y="4748213"/>
          <p14:tracePt t="21897" x="5662613" y="4803775"/>
          <p14:tracePt t="21912" x="5616575" y="4894263"/>
          <p14:tracePt t="21915" x="5607050" y="4913313"/>
          <p14:tracePt t="21929" x="5597525" y="4949825"/>
          <p14:tracePt t="21931" x="5589588" y="4959350"/>
          <p14:tracePt t="21952" x="5589588" y="4967288"/>
          <p14:tracePt t="21962" x="5589588" y="4976813"/>
          <p14:tracePt t="21980" x="5570538" y="4986338"/>
          <p14:tracePt t="21995" x="5570538" y="4995863"/>
          <p14:tracePt t="22340" x="5524500" y="5022850"/>
          <p14:tracePt t="22349" x="5443538" y="5059363"/>
          <p14:tracePt t="22363" x="5397500" y="5105400"/>
          <p14:tracePt t="22365" x="5334000" y="5132388"/>
          <p14:tracePt t="22368" x="5278438" y="5141913"/>
          <p14:tracePt t="22379" x="5214938" y="5168900"/>
          <p14:tracePt t="22382" x="5195888" y="5168900"/>
          <p14:tracePt t="22396" x="5122863" y="5186363"/>
          <p14:tracePt t="22412" x="5078413" y="5195888"/>
          <p14:tracePt t="22430" x="5032375" y="5205413"/>
          <p14:tracePt t="22446" x="5013325" y="5205413"/>
          <p14:tracePt t="22448" x="5005388" y="5205413"/>
          <p14:tracePt t="22462" x="4986338" y="5214938"/>
          <p14:tracePt t="22465" x="4976813" y="5214938"/>
          <p14:tracePt t="22480" x="4968875" y="5214938"/>
          <p14:tracePt t="22496" x="4949825" y="5214938"/>
          <p14:tracePt t="22498" x="4940300" y="5214938"/>
          <p14:tracePt t="22512" x="4932363" y="5214938"/>
          <p14:tracePt t="22516" x="4922838" y="5214938"/>
          <p14:tracePt t="22529" x="4913313" y="5214938"/>
          <p14:tracePt t="22565" x="4903788" y="5195888"/>
          <p14:tracePt t="22571" x="4895850" y="5149850"/>
          <p14:tracePt t="22580" x="4886325" y="5105400"/>
          <p14:tracePt t="22596" x="4886325" y="5032375"/>
          <p14:tracePt t="22599" x="4932363" y="4894263"/>
          <p14:tracePt t="22614" x="4968875" y="4775200"/>
          <p14:tracePt t="22630" x="5059363" y="4694238"/>
          <p14:tracePt t="22645" x="5278438" y="4592638"/>
          <p14:tracePt t="22663" x="5534025" y="4502150"/>
          <p14:tracePt t="22665" x="5653088" y="4483100"/>
          <p14:tracePt t="22680" x="5799138" y="4465638"/>
          <p14:tracePt t="22682" x="5954713" y="4475163"/>
          <p14:tracePt t="22695" x="6219825" y="4519613"/>
          <p14:tracePt t="22713" x="6621463" y="4638675"/>
          <p14:tracePt t="22729" x="6777038" y="4702175"/>
          <p14:tracePt t="22730" x="6904038" y="4757738"/>
          <p14:tracePt t="22745" x="7077075" y="4857750"/>
          <p14:tracePt t="22748" x="7169150" y="4903788"/>
          <p14:tracePt t="22763" x="7324725" y="5013325"/>
          <p14:tracePt t="22778" x="7415213" y="5040313"/>
          <p14:tracePt t="22780" x="7480300" y="5076825"/>
          <p14:tracePt t="22796" x="7543800" y="5132388"/>
          <p14:tracePt t="22798" x="7570788" y="5149850"/>
          <p14:tracePt t="22812" x="7589838" y="5149850"/>
          <p14:tracePt t="22814" x="7597775" y="5159375"/>
          <p14:tracePt t="22829" x="7607300" y="5168900"/>
          <p14:tracePt t="23060" x="8064500" y="5049838"/>
          <p14:tracePt t="23068" x="8648700" y="4894263"/>
          <p14:tracePt t="23080" x="9671050" y="4684713"/>
          <p14:tracePt t="23096" x="10045700" y="4629150"/>
          <p14:tracePt t="23097" x="10337800" y="4556125"/>
          <p14:tracePt t="23113" x="10785475" y="4511675"/>
          <p14:tracePt t="23116" x="10895013" y="4511675"/>
          <p14:tracePt t="23130" x="10968038" y="4502150"/>
          <p14:tracePt t="23342" x="11187113" y="4365625"/>
          <p14:tracePt t="23350" x="11498263" y="4219575"/>
          <p14:tracePt t="23363" x="11853863" y="3981450"/>
          <p14:tracePt t="23366" x="12155488" y="379888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3561" y="1655651"/>
            <a:ext cx="10653395" cy="505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6215">
              <a:lnSpc>
                <a:spcPct val="15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Four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dirty="0">
                <a:latin typeface="Times New Roman"/>
                <a:cs typeface="Times New Roman"/>
              </a:rPr>
              <a:t> Models: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 </a:t>
            </a:r>
            <a:r>
              <a:rPr sz="2000" dirty="0">
                <a:latin typeface="Times New Roman"/>
                <a:cs typeface="Times New Roman"/>
              </a:rPr>
              <a:t>describe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 deployed or </a:t>
            </a:r>
            <a:r>
              <a:rPr sz="2000" spc="-5" dirty="0">
                <a:latin typeface="Times New Roman"/>
                <a:cs typeface="Times New Roman"/>
              </a:rPr>
              <a:t>made </a:t>
            </a:r>
            <a:r>
              <a:rPr sz="2000" dirty="0">
                <a:latin typeface="Times New Roman"/>
                <a:cs typeface="Times New Roman"/>
              </a:rPr>
              <a:t>available to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customers, depending on the </a:t>
            </a:r>
            <a:r>
              <a:rPr sz="2000" spc="-5" dirty="0">
                <a:latin typeface="Times New Roman"/>
                <a:cs typeface="Times New Roman"/>
              </a:rPr>
              <a:t>organizational </a:t>
            </a:r>
            <a:r>
              <a:rPr sz="2000" dirty="0">
                <a:latin typeface="Times New Roman"/>
                <a:cs typeface="Times New Roman"/>
              </a:rPr>
              <a:t>structure and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provisioning </a:t>
            </a:r>
            <a:r>
              <a:rPr sz="2000" dirty="0">
                <a:latin typeface="Times New Roman"/>
                <a:cs typeface="Times New Roman"/>
              </a:rPr>
              <a:t>location. Four </a:t>
            </a:r>
            <a:r>
              <a:rPr sz="2000" spc="-5" dirty="0">
                <a:latin typeface="Times New Roman"/>
                <a:cs typeface="Times New Roman"/>
              </a:rPr>
              <a:t>deployment models </a:t>
            </a:r>
            <a:r>
              <a:rPr sz="2000" dirty="0">
                <a:latin typeface="Times New Roman"/>
                <a:cs typeface="Times New Roman"/>
              </a:rPr>
              <a:t>are usually </a:t>
            </a:r>
            <a:r>
              <a:rPr sz="2000" spc="-5" dirty="0">
                <a:latin typeface="Times New Roman"/>
                <a:cs typeface="Times New Roman"/>
              </a:rPr>
              <a:t>distinguished, </a:t>
            </a:r>
            <a:r>
              <a:rPr sz="2000" spc="-25" dirty="0">
                <a:latin typeface="Times New Roman"/>
                <a:cs typeface="Times New Roman"/>
              </a:rPr>
              <a:t>namely, </a:t>
            </a:r>
            <a:r>
              <a:rPr sz="2000" dirty="0">
                <a:latin typeface="Times New Roman"/>
                <a:cs typeface="Times New Roman"/>
              </a:rPr>
              <a:t>public, private,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community,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hybrid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usage:</a:t>
            </a:r>
            <a:endParaRPr sz="2000">
              <a:latin typeface="Times New Roman"/>
              <a:cs typeface="Times New Roman"/>
            </a:endParaRPr>
          </a:p>
          <a:p>
            <a:pPr marL="812800" marR="144780" indent="-342900">
              <a:lnSpc>
                <a:spcPct val="150000"/>
              </a:lnSpc>
              <a:buAutoNum type="arabicPeriod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provisioned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exclusive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comprising multiple consumers </a:t>
            </a:r>
            <a:r>
              <a:rPr sz="2000" dirty="0">
                <a:latin typeface="Times New Roman"/>
                <a:cs typeface="Times New Roman"/>
              </a:rPr>
              <a:t>(e.g., business units). It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be owned, </a:t>
            </a:r>
            <a:r>
              <a:rPr sz="2000" spc="-5" dirty="0">
                <a:latin typeface="Times New Roman"/>
                <a:cs typeface="Times New Roman"/>
              </a:rPr>
              <a:t>managed, </a:t>
            </a:r>
            <a:r>
              <a:rPr sz="2000" dirty="0">
                <a:latin typeface="Times New Roman"/>
                <a:cs typeface="Times New Roman"/>
              </a:rPr>
              <a:t>and operated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the </a:t>
            </a:r>
            <a:r>
              <a:rPr sz="2000" spc="-5" dirty="0">
                <a:latin typeface="Times New Roman"/>
                <a:cs typeface="Times New Roman"/>
              </a:rPr>
              <a:t>organization, </a:t>
            </a:r>
            <a:r>
              <a:rPr sz="2000" dirty="0">
                <a:latin typeface="Times New Roman"/>
                <a:cs typeface="Times New Roman"/>
              </a:rPr>
              <a:t>a third </a:t>
            </a:r>
            <a:r>
              <a:rPr sz="2000" spc="-25" dirty="0">
                <a:latin typeface="Times New Roman"/>
                <a:cs typeface="Times New Roman"/>
              </a:rPr>
              <a:t>party,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some combination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them, </a:t>
            </a:r>
            <a:r>
              <a:rPr sz="2000" dirty="0">
                <a:latin typeface="Times New Roman"/>
                <a:cs typeface="Times New Roman"/>
              </a:rPr>
              <a:t>and it </a:t>
            </a:r>
            <a:r>
              <a:rPr sz="2000" spc="-5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exist on or </a:t>
            </a:r>
            <a:r>
              <a:rPr sz="2000" spc="-10" dirty="0">
                <a:latin typeface="Times New Roman"/>
                <a:cs typeface="Times New Roman"/>
              </a:rPr>
              <a:t>off </a:t>
            </a:r>
            <a:r>
              <a:rPr sz="2000" spc="-5" dirty="0">
                <a:latin typeface="Times New Roman"/>
                <a:cs typeface="Times New Roman"/>
              </a:rPr>
              <a:t> premises.</a:t>
            </a:r>
            <a:endParaRPr sz="2000">
              <a:latin typeface="Times New Roman"/>
              <a:cs typeface="Times New Roman"/>
            </a:endParaRPr>
          </a:p>
          <a:p>
            <a:pPr marL="812800" indent="-34353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cloud: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provisioned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10" dirty="0">
                <a:latin typeface="Times New Roman"/>
                <a:cs typeface="Times New Roman"/>
              </a:rPr>
              <a:t>may</a:t>
            </a:r>
            <a:endParaRPr sz="2000">
              <a:latin typeface="Times New Roman"/>
              <a:cs typeface="Times New Roman"/>
            </a:endParaRPr>
          </a:p>
          <a:p>
            <a:pPr marL="8128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owned,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managed,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operated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academic,</a:t>
            </a:r>
            <a:r>
              <a:rPr sz="2000" spc="5" dirty="0">
                <a:latin typeface="Times New Roman"/>
                <a:cs typeface="Times New Roman"/>
              </a:rPr>
              <a:t> 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government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endParaRPr sz="2000">
              <a:latin typeface="Times New Roman"/>
              <a:cs typeface="Times New Roman"/>
            </a:endParaRPr>
          </a:p>
          <a:p>
            <a:pPr marL="812800">
              <a:lnSpc>
                <a:spcPct val="100000"/>
              </a:lnSpc>
              <a:spcBef>
                <a:spcPts val="1205"/>
              </a:spcBef>
            </a:pPr>
            <a:r>
              <a:rPr sz="2000" spc="-5" dirty="0">
                <a:latin typeface="Times New Roman"/>
                <a:cs typeface="Times New Roman"/>
              </a:rPr>
              <a:t>combination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them.</a:t>
            </a:r>
            <a:r>
              <a:rPr sz="2000" dirty="0">
                <a:latin typeface="Times New Roman"/>
                <a:cs typeface="Times New Roman"/>
              </a:rPr>
              <a:t> 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exists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premises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1144015"/>
            <a:ext cx="19805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Times New Roman"/>
                <a:cs typeface="Times New Roman"/>
              </a:rPr>
              <a:t>Types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clouds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019790" cy="4657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 marL="353695" marR="5080">
              <a:lnSpc>
                <a:spcPct val="150000"/>
              </a:lnSpc>
              <a:spcBef>
                <a:spcPts val="1180"/>
              </a:spcBef>
              <a:buAutoNum type="arabicPeriod" startAt="20"/>
              <a:tabLst>
                <a:tab pos="721360" algn="l"/>
                <a:tab pos="203263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combines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multiple</a:t>
            </a:r>
            <a:r>
              <a:rPr sz="2000" dirty="0">
                <a:latin typeface="Times New Roman"/>
                <a:cs typeface="Times New Roman"/>
              </a:rPr>
              <a:t> clouds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retain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identities,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but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bound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together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unit.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20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Times New Roman"/>
              <a:buAutoNum type="arabicPeriod" startAt="20"/>
            </a:pPr>
            <a:endParaRPr sz="1950">
              <a:latin typeface="Times New Roman"/>
              <a:cs typeface="Times New Roman"/>
            </a:endParaRPr>
          </a:p>
          <a:p>
            <a:pPr marL="2086610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2086610" algn="l"/>
                <a:tab pos="2087245" algn="l"/>
              </a:tabLst>
            </a:pPr>
            <a:r>
              <a:rPr sz="2000" dirty="0">
                <a:latin typeface="Times New Roman"/>
                <a:cs typeface="Times New Roman"/>
              </a:rPr>
              <a:t>Public</a:t>
            </a:r>
            <a:endParaRPr sz="2000">
              <a:latin typeface="Times New Roman"/>
              <a:cs typeface="Times New Roman"/>
            </a:endParaRPr>
          </a:p>
          <a:p>
            <a:pPr marL="2086610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2086610" algn="l"/>
                <a:tab pos="2087245" algn="l"/>
              </a:tabLst>
            </a:pPr>
            <a:r>
              <a:rPr sz="2000" dirty="0">
                <a:latin typeface="Times New Roman"/>
                <a:cs typeface="Times New Roman"/>
              </a:rPr>
              <a:t>Private</a:t>
            </a:r>
            <a:endParaRPr sz="2000">
              <a:latin typeface="Times New Roman"/>
              <a:cs typeface="Times New Roman"/>
            </a:endParaRPr>
          </a:p>
          <a:p>
            <a:pPr marL="2086610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2086610" algn="l"/>
                <a:tab pos="2087245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</a:t>
            </a:r>
            <a:endParaRPr sz="2000">
              <a:latin typeface="Times New Roman"/>
              <a:cs typeface="Times New Roman"/>
            </a:endParaRPr>
          </a:p>
          <a:p>
            <a:pPr marL="2086610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2086610" algn="l"/>
                <a:tab pos="2087245" algn="l"/>
              </a:tabLst>
            </a:pPr>
            <a:r>
              <a:rPr sz="2000" dirty="0">
                <a:latin typeface="Times New Roman"/>
                <a:cs typeface="Times New Roman"/>
              </a:rPr>
              <a:t>Hybrid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117221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4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Hybrid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5594985" cy="419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Self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Assess</a:t>
            </a:r>
            <a:r>
              <a:rPr sz="2400" b="1" dirty="0">
                <a:latin typeface="Times New Roman"/>
                <a:cs typeface="Times New Roman"/>
              </a:rPr>
              <a:t>me</a:t>
            </a:r>
            <a:r>
              <a:rPr sz="2400" b="1" spc="-5" dirty="0">
                <a:latin typeface="Times New Roman"/>
                <a:cs typeface="Times New Roman"/>
              </a:rPr>
              <a:t>nt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Q</a:t>
            </a:r>
            <a:r>
              <a:rPr sz="2400" b="1" spc="-5" dirty="0">
                <a:latin typeface="Times New Roman"/>
                <a:cs typeface="Times New Roman"/>
              </a:rPr>
              <a:t>uestion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730250" indent="-376555">
              <a:lnSpc>
                <a:spcPct val="100000"/>
              </a:lnSpc>
              <a:spcBef>
                <a:spcPts val="5"/>
              </a:spcBef>
              <a:buAutoNum type="arabicPeriod" startAt="21"/>
              <a:tabLst>
                <a:tab pos="730885" algn="l"/>
              </a:tabLst>
            </a:pP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21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Times New Roman"/>
              <a:buAutoNum type="arabicPeriod" startAt="21"/>
            </a:pPr>
            <a:endParaRPr sz="1950">
              <a:latin typeface="Times New Roman"/>
              <a:cs typeface="Times New Roman"/>
            </a:endParaRPr>
          </a:p>
          <a:p>
            <a:pPr marL="1726564" lvl="1" indent="-457834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1725930" algn="l"/>
                <a:tab pos="1726564" algn="l"/>
              </a:tabLst>
            </a:pPr>
            <a:r>
              <a:rPr sz="2000" dirty="0">
                <a:latin typeface="Times New Roman"/>
                <a:cs typeface="Times New Roman"/>
              </a:rPr>
              <a:t>Public</a:t>
            </a:r>
            <a:endParaRPr sz="2000">
              <a:latin typeface="Times New Roman"/>
              <a:cs typeface="Times New Roman"/>
            </a:endParaRPr>
          </a:p>
          <a:p>
            <a:pPr marL="1726564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725930" algn="l"/>
                <a:tab pos="1726564" algn="l"/>
              </a:tabLst>
            </a:pPr>
            <a:r>
              <a:rPr sz="2000" dirty="0">
                <a:latin typeface="Times New Roman"/>
                <a:cs typeface="Times New Roman"/>
              </a:rPr>
              <a:t>Private</a:t>
            </a:r>
            <a:endParaRPr sz="2000">
              <a:latin typeface="Times New Roman"/>
              <a:cs typeface="Times New Roman"/>
            </a:endParaRPr>
          </a:p>
          <a:p>
            <a:pPr marL="1726564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725930" algn="l"/>
                <a:tab pos="1726564" algn="l"/>
              </a:tabLst>
            </a:pPr>
            <a:r>
              <a:rPr sz="2000" dirty="0">
                <a:latin typeface="Times New Roman"/>
                <a:cs typeface="Times New Roman"/>
              </a:rPr>
              <a:t>Hybrid</a:t>
            </a:r>
            <a:endParaRPr sz="2000">
              <a:latin typeface="Times New Roman"/>
              <a:cs typeface="Times New Roman"/>
            </a:endParaRPr>
          </a:p>
          <a:p>
            <a:pPr marL="1726564" lvl="1" indent="-457834">
              <a:lnSpc>
                <a:spcPct val="100000"/>
              </a:lnSpc>
              <a:spcBef>
                <a:spcPts val="1200"/>
              </a:spcBef>
              <a:buAutoNum type="alphaLcPeriod"/>
              <a:tabLst>
                <a:tab pos="1725930" algn="l"/>
                <a:tab pos="1726564" algn="l"/>
              </a:tabLst>
            </a:pP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mentioned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Answer: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all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mentioned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98296"/>
            <a:ext cx="10988675" cy="455295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spc="-5" dirty="0">
                <a:latin typeface="Times New Roman"/>
                <a:cs typeface="Times New Roman"/>
              </a:rPr>
              <a:t>Assignment</a:t>
            </a:r>
            <a:endParaRPr sz="18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1800" dirty="0">
                <a:latin typeface="Times New Roman"/>
                <a:cs typeface="Times New Roman"/>
              </a:rPr>
              <a:t>List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different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types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examples.</a:t>
            </a:r>
            <a:endParaRPr sz="18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1800" spc="-5" dirty="0">
                <a:latin typeface="Times New Roman"/>
                <a:cs typeface="Times New Roman"/>
              </a:rPr>
              <a:t>Compare </a:t>
            </a:r>
            <a:r>
              <a:rPr sz="1800" dirty="0">
                <a:latin typeface="Times New Roman"/>
                <a:cs typeface="Times New Roman"/>
              </a:rPr>
              <a:t>the advantages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disadvantages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cloud </a:t>
            </a:r>
            <a:r>
              <a:rPr sz="1800" spc="-5" dirty="0">
                <a:latin typeface="Times New Roman"/>
                <a:cs typeface="Times New Roman"/>
              </a:rPr>
              <a:t>computing.</a:t>
            </a:r>
            <a:endParaRPr sz="18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1800" dirty="0">
                <a:latin typeface="Times New Roman"/>
                <a:cs typeface="Times New Roman"/>
              </a:rPr>
              <a:t>List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benefits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risks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IaaS,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PaaS,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SaaS.</a:t>
            </a:r>
            <a:endParaRPr sz="18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1800" dirty="0">
                <a:latin typeface="Times New Roman"/>
                <a:cs typeface="Times New Roman"/>
              </a:rPr>
              <a:t>Explain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criteria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considered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evaluating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SaaS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 </a:t>
            </a:r>
            <a:r>
              <a:rPr sz="1800" spc="-5" dirty="0">
                <a:latin typeface="Times New Roman"/>
                <a:cs typeface="Times New Roman"/>
              </a:rPr>
              <a:t>vendor’s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perspective.</a:t>
            </a:r>
            <a:endParaRPr sz="18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1800" spc="-5" dirty="0">
                <a:latin typeface="Times New Roman"/>
                <a:cs typeface="Times New Roman"/>
              </a:rPr>
              <a:t>What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usage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benefits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computing?</a:t>
            </a:r>
            <a:endParaRPr sz="18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08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1800" dirty="0">
                <a:latin typeface="Times New Roman"/>
                <a:cs typeface="Times New Roman"/>
              </a:rPr>
              <a:t>List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computing</a:t>
            </a:r>
            <a:r>
              <a:rPr sz="1800" spc="-5" dirty="0">
                <a:latin typeface="Times New Roman"/>
                <a:cs typeface="Times New Roman"/>
              </a:rPr>
              <a:t> services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AWS.</a:t>
            </a:r>
            <a:endParaRPr sz="1800">
              <a:latin typeface="Times New Roman"/>
              <a:cs typeface="Times New Roman"/>
            </a:endParaRPr>
          </a:p>
          <a:p>
            <a:pPr marL="830580" indent="-457834" algn="just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831215" algn="l"/>
              </a:tabLst>
            </a:pPr>
            <a:r>
              <a:rPr sz="1800" spc="-5" dirty="0">
                <a:latin typeface="Times New Roman"/>
                <a:cs typeface="Times New Roman"/>
              </a:rPr>
              <a:t>What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different </a:t>
            </a:r>
            <a:r>
              <a:rPr sz="1800" dirty="0">
                <a:latin typeface="Times New Roman"/>
                <a:cs typeface="Times New Roman"/>
              </a:rPr>
              <a:t>deployment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models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cloud?</a:t>
            </a:r>
            <a:endParaRPr sz="1800">
              <a:latin typeface="Times New Roman"/>
              <a:cs typeface="Times New Roman"/>
            </a:endParaRPr>
          </a:p>
          <a:p>
            <a:pPr marL="830580" marR="5080" indent="-457200" algn="just">
              <a:lnSpc>
                <a:spcPts val="3240"/>
              </a:lnSpc>
              <a:spcBef>
                <a:spcPts val="100"/>
              </a:spcBef>
              <a:buAutoNum type="arabicPeriod"/>
              <a:tabLst>
                <a:tab pos="831215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group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college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freshers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well-thought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business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idea.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want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start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SMB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(Small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Medium-sized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Business) </a:t>
            </a:r>
            <a:r>
              <a:rPr sz="1800" dirty="0">
                <a:latin typeface="Times New Roman"/>
                <a:cs typeface="Times New Roman"/>
              </a:rPr>
              <a:t>at a budget (preferably on a pay-as-you-go </a:t>
            </a:r>
            <a:r>
              <a:rPr sz="1800" spc="-5" dirty="0">
                <a:latin typeface="Times New Roman"/>
                <a:cs typeface="Times New Roman"/>
              </a:rPr>
              <a:t>basis) </a:t>
            </a:r>
            <a:r>
              <a:rPr sz="1800" dirty="0">
                <a:latin typeface="Times New Roman"/>
                <a:cs typeface="Times New Roman"/>
              </a:rPr>
              <a:t>but </a:t>
            </a:r>
            <a:r>
              <a:rPr sz="1800" spc="-5" dirty="0">
                <a:latin typeface="Times New Roman"/>
                <a:cs typeface="Times New Roman"/>
              </a:rPr>
              <a:t>with as much </a:t>
            </a:r>
            <a:r>
              <a:rPr sz="1800" dirty="0">
                <a:latin typeface="Times New Roman"/>
                <a:cs typeface="Times New Roman"/>
              </a:rPr>
              <a:t>less overhead of maintaining the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infrastructure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possible.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dirty="0">
                <a:latin typeface="Times New Roman"/>
                <a:cs typeface="Times New Roman"/>
              </a:rPr>
              <a:t> cloud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deployment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model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would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suitable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here?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31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Summary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02283" y="1873376"/>
            <a:ext cx="9500870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20345" indent="-28702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Times New Roman"/>
                <a:cs typeface="Times New Roman"/>
              </a:rPr>
              <a:t>Cloud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computing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on-demand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delivery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computer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power,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infrastructure,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applications,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storage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other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resources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through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platform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via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internet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with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pay-as-you-go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pricing.</a:t>
            </a:r>
            <a:endParaRPr sz="1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600" dirty="0">
                <a:latin typeface="Times New Roman"/>
                <a:cs typeface="Times New Roman"/>
              </a:rPr>
              <a:t>Public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clouds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external,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publicly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available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environments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accessible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multiple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tenants.</a:t>
            </a:r>
            <a:endParaRPr sz="1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private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owned</a:t>
            </a:r>
            <a:r>
              <a:rPr sz="1600" dirty="0">
                <a:latin typeface="Times New Roman"/>
                <a:cs typeface="Times New Roman"/>
              </a:rPr>
              <a:t> by</a:t>
            </a:r>
            <a:r>
              <a:rPr sz="1600" spc="-5" dirty="0">
                <a:latin typeface="Times New Roman"/>
                <a:cs typeface="Times New Roman"/>
              </a:rPr>
              <a:t> a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single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organization.</a:t>
            </a:r>
            <a:endParaRPr sz="1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195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/>
                <a:cs typeface="Times New Roman"/>
              </a:rPr>
              <a:t>Community</a:t>
            </a:r>
            <a:r>
              <a:rPr sz="1600" spc="2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model</a:t>
            </a:r>
            <a:r>
              <a:rPr sz="1600" spc="2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2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shared</a:t>
            </a:r>
            <a:r>
              <a:rPr sz="1600" spc="2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</a:t>
            </a:r>
            <a:r>
              <a:rPr sz="1600" spc="2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2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group</a:t>
            </a:r>
            <a:r>
              <a:rPr sz="1600" spc="2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2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organizations</a:t>
            </a:r>
            <a:r>
              <a:rPr sz="1600" spc="2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with</a:t>
            </a:r>
            <a:r>
              <a:rPr sz="1600" spc="2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similar</a:t>
            </a:r>
            <a:r>
              <a:rPr sz="1600" spc="2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requirements</a:t>
            </a:r>
            <a:r>
              <a:rPr sz="1600" spc="2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such</a:t>
            </a:r>
            <a:r>
              <a:rPr sz="1600" spc="2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2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security,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compliance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policies.</a:t>
            </a:r>
            <a:endParaRPr sz="1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/>
                <a:cs typeface="Times New Roman"/>
              </a:rPr>
              <a:t>Hybrid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combination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two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 </a:t>
            </a:r>
            <a:r>
              <a:rPr sz="1600" spc="-15" dirty="0">
                <a:latin typeface="Times New Roman"/>
                <a:cs typeface="Times New Roman"/>
              </a:rPr>
              <a:t>more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models,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private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cloud,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public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community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cloud.</a:t>
            </a:r>
            <a:endParaRPr sz="1600">
              <a:latin typeface="Times New Roman"/>
              <a:cs typeface="Times New Roman"/>
            </a:endParaRPr>
          </a:p>
          <a:p>
            <a:pPr marL="299085" marR="352425" indent="-287020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Times New Roman"/>
                <a:cs typeface="Times New Roman"/>
              </a:rPr>
              <a:t>Infrastructure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(IaaS)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form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computing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provides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virtualized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computing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resources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over 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internet.</a:t>
            </a:r>
            <a:endParaRPr sz="1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Times New Roman"/>
                <a:cs typeface="Times New Roman"/>
              </a:rPr>
              <a:t>Infrastructure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also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called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Hardware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(HaaS).</a:t>
            </a:r>
            <a:endParaRPr sz="1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platform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platform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let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developers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write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applications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run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cloud,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services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provided</a:t>
            </a:r>
            <a:endParaRPr sz="16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from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both.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also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called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on-demand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platform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platform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(PaaS).</a:t>
            </a:r>
            <a:endParaRPr sz="1600">
              <a:latin typeface="Times New Roman"/>
              <a:cs typeface="Times New Roman"/>
            </a:endParaRPr>
          </a:p>
          <a:p>
            <a:pPr marL="299085" marR="143510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10" dirty="0">
                <a:latin typeface="Times New Roman"/>
                <a:cs typeface="Times New Roman"/>
              </a:rPr>
              <a:t>Amazon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Web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(AWS)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comprehensive,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evolving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cloud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computing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platform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provided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by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Amazon.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provides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mix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infrastructure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(IaaS),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platform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(PaaS),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packaged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software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service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(SaaS)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offerings.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011" y="1151000"/>
            <a:ext cx="2200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Document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Links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10743" y="1831594"/>
          <a:ext cx="11120755" cy="4508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69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6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 marL="80645">
                        <a:lnSpc>
                          <a:spcPts val="1885"/>
                        </a:lnSpc>
                      </a:pPr>
                      <a:r>
                        <a:rPr sz="1600" b="1" spc="-30" dirty="0">
                          <a:latin typeface="Calibri"/>
                          <a:cs typeface="Calibri"/>
                        </a:rPr>
                        <a:t>Topics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85"/>
                        </a:lnSpc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URL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885"/>
                        </a:lnSpc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Notes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Storage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marR="3397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2"/>
                        </a:rPr>
                        <a:t>https://searchstorage.techtarget.com/definition/cloud- </a:t>
                      </a:r>
                      <a:r>
                        <a:rPr sz="1200" spc="-2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 </a:t>
                      </a: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2"/>
                        </a:rPr>
                        <a:t>storage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link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explains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storage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using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cases.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Security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marR="863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https://searchcompliance.techtarget.com/definition/cloud- </a:t>
                      </a:r>
                      <a:r>
                        <a:rPr sz="1200" spc="-5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3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computing-security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link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discusses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security.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Computing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https://aws.amazon.com/what-is-cloud-computing/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link</a:t>
                      </a:r>
                      <a:r>
                        <a:rPr sz="12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explains</a:t>
                      </a:r>
                      <a:r>
                        <a:rPr sz="12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basics</a:t>
                      </a:r>
                      <a:r>
                        <a:rPr sz="12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computing </a:t>
                      </a:r>
                      <a:r>
                        <a:rPr sz="1200" spc="-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including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advantages.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History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Computing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marR="2794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5"/>
                        </a:rPr>
                        <a:t>https://cloudcomputing521.wordpress.com/2017/05/01/his </a:t>
                      </a:r>
                      <a:r>
                        <a:rPr sz="1200" spc="-2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5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5"/>
                        </a:rPr>
                        <a:t>tory-of-cloud-computing/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link</a:t>
                      </a:r>
                      <a:r>
                        <a:rPr sz="1200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explains</a:t>
                      </a:r>
                      <a:r>
                        <a:rPr sz="1200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origin</a:t>
                      </a:r>
                      <a:r>
                        <a:rPr sz="1200" spc="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evolution</a:t>
                      </a:r>
                      <a:r>
                        <a:rPr sz="1200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cloud </a:t>
                      </a:r>
                      <a:r>
                        <a:rPr sz="1200" spc="-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computing.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Deployment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Models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6"/>
                        </a:rPr>
                        <a:t>http://whatiscloud.com/cloud_deployment_models/index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 algn="just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contains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links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explaining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Private,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Public,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Community,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Hybrid</a:t>
                      </a:r>
                      <a:r>
                        <a:rPr sz="1200" spc="2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other deployment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models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Security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marR="22987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7"/>
                        </a:rPr>
                        <a:t>https://aws.amazon.com/security/introduction-to-cloud- </a:t>
                      </a:r>
                      <a:r>
                        <a:rPr sz="1200" spc="-5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7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7"/>
                        </a:rPr>
                        <a:t>security/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link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explains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security.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Delivery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Models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https://doublehorn.com/saas-paas-and-iaas-understanding/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link</a:t>
                      </a:r>
                      <a:r>
                        <a:rPr sz="12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explains</a:t>
                      </a:r>
                      <a:r>
                        <a:rPr sz="1200" spc="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three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delivery</a:t>
                      </a:r>
                      <a:r>
                        <a:rPr sz="1200" spc="2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models </a:t>
                      </a:r>
                      <a:r>
                        <a:rPr sz="1200" spc="-25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namely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SaaS,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PaaS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and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IaaS.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IaaS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benefits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9"/>
                        </a:rPr>
                        <a:t>https://statetechmagazine.com/article/2014/03/infrastructure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525">
                        <a:lnSpc>
                          <a:spcPct val="100000"/>
                        </a:lnSpc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9"/>
                        </a:rPr>
                        <a:t>-service-5-important-benefits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link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explains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important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benefits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IaaS.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011" y="1167129"/>
            <a:ext cx="1593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Video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Links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49148" y="2005329"/>
          <a:ext cx="11120755" cy="3983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69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2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69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30" dirty="0">
                          <a:latin typeface="Calibri"/>
                          <a:cs typeface="Calibri"/>
                        </a:rPr>
                        <a:t>Topics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URL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Notes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Storage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marR="8890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2"/>
                        </a:rPr>
                        <a:t>https://www.youtube.com/watch?v=c5q6qwp_ </a:t>
                      </a:r>
                      <a:r>
                        <a:rPr sz="1200" spc="-2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2"/>
                        </a:rPr>
                        <a:t> </a:t>
                      </a:r>
                      <a:r>
                        <a:rPr sz="12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2"/>
                        </a:rPr>
                        <a:t>mEM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video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explains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storage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using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cases.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Security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https://www.youtube.com/watch?v=L-cC-JjYos0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video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discusses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security.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Computing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https://www.youtube.com/watch?v=QJncFirhjPg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Gives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overview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about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computing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History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Computing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marR="62865">
                        <a:lnSpc>
                          <a:spcPct val="100000"/>
                        </a:lnSpc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5"/>
                        </a:rPr>
                        <a:t>https://www.youtube.com/watch?v=vw1ip87CL </a:t>
                      </a:r>
                      <a:r>
                        <a:rPr sz="1200" spc="-2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5"/>
                        </a:rPr>
                        <a:t> </a:t>
                      </a:r>
                      <a:r>
                        <a:rPr sz="12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5"/>
                        </a:rPr>
                        <a:t>VU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Gives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brief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history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computing.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Deployment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Models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marR="32131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6"/>
                        </a:rPr>
                        <a:t>https://www.youtube.com/watch?v=Qk5y-- </a:t>
                      </a:r>
                      <a:r>
                        <a:rPr sz="1200" spc="-260" dirty="0">
                          <a:solidFill>
                            <a:srgbClr val="0462C1"/>
                          </a:solidFill>
                          <a:latin typeface="Calibri"/>
                          <a:cs typeface="Calibri"/>
                          <a:hlinkClick r:id="rId6"/>
                        </a:rPr>
                        <a:t> </a:t>
                      </a: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6"/>
                        </a:rPr>
                        <a:t>YQnOw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459"/>
                        </a:spcBef>
                        <a:tabLst>
                          <a:tab pos="3666490" algn="l"/>
                        </a:tabLst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Ex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plai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 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he 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ou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r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maj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r 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pl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ym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models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-	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ri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,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public,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hybrid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community.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SaaS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7"/>
                        </a:rPr>
                        <a:t>https://www.youtube.com/watch?v=zqABiwIjqPU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video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gives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overview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about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SaaS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model.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SaaS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benefits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https://www.youtube.com/watch?v=j4jHIMhijNA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video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explains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benefits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risks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SaaS.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Platform-as-a-Service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9"/>
                        </a:rPr>
                        <a:t>https://www.youtube.com/watch?v=whx01vzmlns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video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gives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an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overview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PaaS delivery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model.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PaaS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Benefits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ct val="100000"/>
                        </a:lnSpc>
                      </a:pPr>
                      <a:r>
                        <a:rPr sz="1200" u="sng" spc="-1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Calibri"/>
                          <a:cs typeface="Calibri"/>
                          <a:hlinkClick r:id="rId10"/>
                        </a:rPr>
                        <a:t>https://www.youtube.com/watch?v=OCuHYef5Tzk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video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discusses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benefits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PaaS.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206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8866" y="2162429"/>
          <a:ext cx="10924540" cy="3592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600" b="1" spc="-30" dirty="0">
                          <a:latin typeface="Calibri"/>
                          <a:cs typeface="Calibri"/>
                        </a:rPr>
                        <a:t>Topics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URL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6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Number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Vendor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roles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responsibilities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141-144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Computing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need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Evolution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Centres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15-18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Deployment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Models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21-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Computing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need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Delivery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Models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29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IaaS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39-41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PaaS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35-39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SaaS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u="sng" spc="-5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http://www.nortonaudio.com/Ficheiros/111840873X_Cloud.pdf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32-34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5668" y="1262888"/>
            <a:ext cx="1830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E-Book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938510" cy="4436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Times New Roman"/>
                <a:cs typeface="Times New Roman"/>
              </a:rPr>
              <a:t>Types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clouds</a:t>
            </a:r>
            <a:endParaRPr sz="2400">
              <a:latin typeface="Times New Roman"/>
              <a:cs typeface="Times New Roman"/>
            </a:endParaRPr>
          </a:p>
          <a:p>
            <a:pPr marL="695960" marR="5080" indent="-361950">
              <a:lnSpc>
                <a:spcPct val="150000"/>
              </a:lnSpc>
              <a:spcBef>
                <a:spcPts val="1245"/>
              </a:spcBef>
              <a:buAutoNum type="arabicPeriod" startAt="3"/>
              <a:tabLst>
                <a:tab pos="58928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Community </a:t>
            </a:r>
            <a:r>
              <a:rPr sz="2000" dirty="0">
                <a:latin typeface="Times New Roman"/>
                <a:cs typeface="Times New Roman"/>
              </a:rPr>
              <a:t>cloud: The cloud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is shared by several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and supports a specific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community that </a:t>
            </a:r>
            <a:r>
              <a:rPr sz="2000" dirty="0">
                <a:latin typeface="Times New Roman"/>
                <a:cs typeface="Times New Roman"/>
              </a:rPr>
              <a:t>has shared concerns (e.g., </a:t>
            </a:r>
            <a:r>
              <a:rPr sz="2000" spc="-5" dirty="0">
                <a:latin typeface="Times New Roman"/>
                <a:cs typeface="Times New Roman"/>
              </a:rPr>
              <a:t>mission, </a:t>
            </a:r>
            <a:r>
              <a:rPr sz="2000" dirty="0">
                <a:latin typeface="Times New Roman"/>
                <a:cs typeface="Times New Roman"/>
              </a:rPr>
              <a:t>security requirements, </a:t>
            </a:r>
            <a:r>
              <a:rPr sz="2000" spc="-20" dirty="0">
                <a:latin typeface="Times New Roman"/>
                <a:cs typeface="Times New Roman"/>
              </a:rPr>
              <a:t>policy, </a:t>
            </a:r>
            <a:r>
              <a:rPr sz="2000" spc="-5" dirty="0">
                <a:latin typeface="Times New Roman"/>
                <a:cs typeface="Times New Roman"/>
              </a:rPr>
              <a:t>and compliance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considerations).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managed </a:t>
            </a:r>
            <a:r>
              <a:rPr sz="2000" dirty="0">
                <a:latin typeface="Times New Roman"/>
                <a:cs typeface="Times New Roman"/>
              </a:rPr>
              <a:t>by the </a:t>
            </a: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or a third party and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exist on </a:t>
            </a:r>
            <a:r>
              <a:rPr sz="2000" spc="-5" dirty="0">
                <a:latin typeface="Times New Roman"/>
                <a:cs typeface="Times New Roman"/>
              </a:rPr>
              <a:t>premise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premise.</a:t>
            </a:r>
            <a:endParaRPr sz="2000">
              <a:latin typeface="Times New Roman"/>
              <a:cs typeface="Times New Roman"/>
            </a:endParaRPr>
          </a:p>
          <a:p>
            <a:pPr marL="695960" marR="17780" indent="-361950">
              <a:lnSpc>
                <a:spcPct val="150000"/>
              </a:lnSpc>
              <a:spcBef>
                <a:spcPts val="1805"/>
              </a:spcBef>
              <a:buAutoNum type="arabicPeriod" startAt="3"/>
              <a:tabLst>
                <a:tab pos="589280" algn="l"/>
              </a:tabLst>
            </a:pPr>
            <a:r>
              <a:rPr sz="2000" dirty="0">
                <a:latin typeface="Times New Roman"/>
                <a:cs typeface="Times New Roman"/>
              </a:rPr>
              <a:t>Hybrid cloud: The </a:t>
            </a:r>
            <a:r>
              <a:rPr sz="2000" spc="-5" dirty="0">
                <a:latin typeface="Times New Roman"/>
                <a:cs typeface="Times New Roman"/>
              </a:rPr>
              <a:t>cloud infrastructure </a:t>
            </a:r>
            <a:r>
              <a:rPr sz="2000" dirty="0">
                <a:latin typeface="Times New Roman"/>
                <a:cs typeface="Times New Roman"/>
              </a:rPr>
              <a:t>is a composition of two or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distinct cloud </a:t>
            </a:r>
            <a:r>
              <a:rPr sz="2000" spc="-5" dirty="0">
                <a:latin typeface="Times New Roman"/>
                <a:cs typeface="Times New Roman"/>
              </a:rPr>
              <a:t>infrastructures </a:t>
            </a:r>
            <a:r>
              <a:rPr sz="2000" dirty="0">
                <a:latin typeface="Times New Roman"/>
                <a:cs typeface="Times New Roman"/>
              </a:rPr>
              <a:t> (private,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community,</a:t>
            </a:r>
            <a:r>
              <a:rPr sz="2000" spc="5" dirty="0">
                <a:latin typeface="Times New Roman"/>
                <a:cs typeface="Times New Roman"/>
              </a:rPr>
              <a:t> 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entities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bound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together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standardized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proprietary </a:t>
            </a:r>
            <a:r>
              <a:rPr sz="2000" dirty="0">
                <a:latin typeface="Times New Roman"/>
                <a:cs typeface="Times New Roman"/>
              </a:rPr>
              <a:t>technology that enables data and application </a:t>
            </a:r>
            <a:r>
              <a:rPr sz="2000" spc="-5" dirty="0">
                <a:latin typeface="Times New Roman"/>
                <a:cs typeface="Times New Roman"/>
              </a:rPr>
              <a:t>portability </a:t>
            </a:r>
            <a:r>
              <a:rPr sz="2000" dirty="0">
                <a:latin typeface="Times New Roman"/>
                <a:cs typeface="Times New Roman"/>
              </a:rPr>
              <a:t>(e.g., cloud bursting for load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balancing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3723" y="1764792"/>
            <a:ext cx="7520940" cy="49560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5668" y="1144015"/>
            <a:ext cx="19805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Times New Roman"/>
                <a:cs typeface="Times New Roman"/>
              </a:rPr>
              <a:t>Types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clouds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251565" cy="418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Times New Roman"/>
                <a:cs typeface="Times New Roman"/>
              </a:rPr>
              <a:t>Types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clouds</a:t>
            </a:r>
            <a:endParaRPr sz="240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  <a:spcBef>
                <a:spcPts val="2260"/>
              </a:spcBef>
            </a:pPr>
            <a:r>
              <a:rPr sz="2000" b="1" spc="-10" dirty="0">
                <a:latin typeface="Times New Roman"/>
                <a:cs typeface="Times New Roman"/>
              </a:rPr>
              <a:t>Three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Offering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791845" marR="5080">
              <a:lnSpc>
                <a:spcPct val="150000"/>
              </a:lnSpc>
            </a:pPr>
            <a:r>
              <a:rPr sz="2000" dirty="0">
                <a:latin typeface="Times New Roman"/>
                <a:cs typeface="Times New Roman"/>
              </a:rPr>
              <a:t>The three kinds of services with which the cloud-based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resources are available to end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are as follows: Software as a Service (SaaS), Platform as a Service (PaaS), 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as a Service (IaaS). It is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spc="5" dirty="0">
                <a:latin typeface="Times New Roman"/>
                <a:cs typeface="Times New Roman"/>
              </a:rPr>
              <a:t>known </a:t>
            </a:r>
            <a:r>
              <a:rPr sz="2000" dirty="0">
                <a:latin typeface="Times New Roman"/>
                <a:cs typeface="Times New Roman"/>
              </a:rPr>
              <a:t>as the </a:t>
            </a:r>
            <a:r>
              <a:rPr sz="2000" spc="-5" dirty="0">
                <a:latin typeface="Times New Roman"/>
                <a:cs typeface="Times New Roman"/>
              </a:rPr>
              <a:t>software–platform–infrastructure </a:t>
            </a:r>
            <a:r>
              <a:rPr sz="2000" dirty="0">
                <a:latin typeface="Times New Roman"/>
                <a:cs typeface="Times New Roman"/>
              </a:rPr>
              <a:t>(SPI)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 marL="1536065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535430" algn="l"/>
                <a:tab pos="1536065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1536065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535430" algn="l"/>
                <a:tab pos="1536065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536065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535430" algn="l"/>
                <a:tab pos="1536065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886440" cy="464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Times New Roman"/>
                <a:cs typeface="Times New Roman"/>
              </a:rPr>
              <a:t>Types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clouds</a:t>
            </a:r>
            <a:endParaRPr sz="2400">
              <a:latin typeface="Times New Roman"/>
              <a:cs typeface="Times New Roman"/>
            </a:endParaRPr>
          </a:p>
          <a:p>
            <a:pPr marL="398780" marR="7197090" indent="-64135">
              <a:lnSpc>
                <a:spcPct val="150000"/>
              </a:lnSpc>
              <a:spcBef>
                <a:spcPts val="1060"/>
              </a:spcBef>
            </a:pPr>
            <a:r>
              <a:rPr sz="2000" b="1" spc="-10" dirty="0">
                <a:latin typeface="Times New Roman"/>
                <a:cs typeface="Times New Roman"/>
              </a:rPr>
              <a:t>Three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Offering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Models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SaaS</a:t>
            </a:r>
            <a:endParaRPr sz="2000">
              <a:latin typeface="Times New Roman"/>
              <a:cs typeface="Times New Roman"/>
            </a:endParaRPr>
          </a:p>
          <a:p>
            <a:pPr marL="1078230" marR="64769" indent="-287020">
              <a:lnSpc>
                <a:spcPct val="150000"/>
              </a:lnSpc>
              <a:buFont typeface="Arial"/>
              <a:buChar char="•"/>
              <a:tabLst>
                <a:tab pos="1078230" algn="l"/>
                <a:tab pos="107886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capability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consumer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provider’s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running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infrastructure, </a:t>
            </a:r>
            <a:r>
              <a:rPr sz="2000" dirty="0">
                <a:latin typeface="Times New Roman"/>
                <a:cs typeface="Times New Roman"/>
              </a:rPr>
              <a:t>including network, servers, operating </a:t>
            </a:r>
            <a:r>
              <a:rPr sz="2000" spc="-5" dirty="0">
                <a:latin typeface="Times New Roman"/>
                <a:cs typeface="Times New Roman"/>
              </a:rPr>
              <a:t>systems, </a:t>
            </a:r>
            <a:r>
              <a:rPr sz="2000" dirty="0">
                <a:latin typeface="Times New Roman"/>
                <a:cs typeface="Times New Roman"/>
              </a:rPr>
              <a:t>storage, and even individual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 </a:t>
            </a:r>
            <a:r>
              <a:rPr sz="2000" spc="-5" dirty="0">
                <a:latin typeface="Times New Roman"/>
                <a:cs typeface="Times New Roman"/>
              </a:rPr>
              <a:t>capabilities, </a:t>
            </a:r>
            <a:r>
              <a:rPr sz="2000" dirty="0">
                <a:latin typeface="Times New Roman"/>
                <a:cs typeface="Times New Roman"/>
              </a:rPr>
              <a:t>with the possible exception of </a:t>
            </a:r>
            <a:r>
              <a:rPr sz="2000" spc="-5" dirty="0">
                <a:latin typeface="Times New Roman"/>
                <a:cs typeface="Times New Roman"/>
              </a:rPr>
              <a:t>limited user-specific </a:t>
            </a:r>
            <a:r>
              <a:rPr sz="2000" dirty="0">
                <a:latin typeface="Times New Roman"/>
                <a:cs typeface="Times New Roman"/>
              </a:rPr>
              <a:t>application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configuration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settings.</a:t>
            </a:r>
            <a:endParaRPr sz="2000">
              <a:latin typeface="Times New Roman"/>
              <a:cs typeface="Times New Roman"/>
            </a:endParaRPr>
          </a:p>
          <a:p>
            <a:pPr marL="1078865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078230" algn="l"/>
                <a:tab pos="107886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accessible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either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interface,</a:t>
            </a:r>
            <a:endParaRPr sz="2000">
              <a:latin typeface="Times New Roman"/>
              <a:cs typeface="Times New Roman"/>
            </a:endParaRPr>
          </a:p>
          <a:p>
            <a:pPr marL="107823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browser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(e.g.,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web-based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e-mail),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interface.</a:t>
            </a:r>
            <a:endParaRPr sz="2000">
              <a:latin typeface="Times New Roman"/>
              <a:cs typeface="Times New Roman"/>
            </a:endParaRPr>
          </a:p>
          <a:p>
            <a:pPr marL="1078865" indent="-28702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078230" algn="l"/>
                <a:tab pos="107886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consumer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underlying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622280" cy="535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Times New Roman"/>
                <a:cs typeface="Times New Roman"/>
              </a:rPr>
              <a:t>Types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clouds</a:t>
            </a:r>
            <a:endParaRPr sz="2400">
              <a:latin typeface="Times New Roman"/>
              <a:cs typeface="Times New Roman"/>
            </a:endParaRPr>
          </a:p>
          <a:p>
            <a:pPr marL="373380">
              <a:lnSpc>
                <a:spcPct val="100000"/>
              </a:lnSpc>
              <a:spcBef>
                <a:spcPts val="2260"/>
              </a:spcBef>
            </a:pPr>
            <a:r>
              <a:rPr sz="2000" b="1" dirty="0">
                <a:latin typeface="Times New Roman"/>
                <a:cs typeface="Times New Roman"/>
              </a:rPr>
              <a:t>PaaS</a:t>
            </a:r>
            <a:endParaRPr sz="2000">
              <a:latin typeface="Times New Roman"/>
              <a:cs typeface="Times New Roman"/>
            </a:endParaRPr>
          </a:p>
          <a:p>
            <a:pPr marL="1059180" marR="5080" indent="-228600">
              <a:lnSpc>
                <a:spcPct val="150000"/>
              </a:lnSpc>
              <a:spcBef>
                <a:spcPts val="505"/>
              </a:spcBef>
              <a:buFont typeface="Arial"/>
              <a:buChar char="•"/>
              <a:tabLst>
                <a:tab pos="1059180" algn="l"/>
                <a:tab pos="105981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capability </a:t>
            </a:r>
            <a:r>
              <a:rPr sz="2000" dirty="0">
                <a:latin typeface="Times New Roman"/>
                <a:cs typeface="Times New Roman"/>
              </a:rPr>
              <a:t>provided to the </a:t>
            </a:r>
            <a:r>
              <a:rPr sz="2000" spc="-5" dirty="0">
                <a:latin typeface="Times New Roman"/>
                <a:cs typeface="Times New Roman"/>
              </a:rPr>
              <a:t>consumer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deploy onto the cloud </a:t>
            </a:r>
            <a:r>
              <a:rPr sz="2000" spc="-5" dirty="0">
                <a:latin typeface="Times New Roman"/>
                <a:cs typeface="Times New Roman"/>
              </a:rPr>
              <a:t>infrastructure consumer- </a:t>
            </a:r>
            <a:r>
              <a:rPr sz="2000" dirty="0">
                <a:latin typeface="Times New Roman"/>
                <a:cs typeface="Times New Roman"/>
              </a:rPr>
              <a:t> created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acquired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programming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languages,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libraries,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 marL="1059180" marR="57150" indent="-228600" algn="just">
              <a:lnSpc>
                <a:spcPct val="150100"/>
              </a:lnSpc>
              <a:spcBef>
                <a:spcPts val="484"/>
              </a:spcBef>
              <a:buFont typeface="Arial"/>
              <a:buChar char="•"/>
              <a:tabLst>
                <a:tab pos="105981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consumer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5" dirty="0">
                <a:latin typeface="Times New Roman"/>
                <a:cs typeface="Times New Roman"/>
              </a:rPr>
              <a:t> manage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underlying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infrastructure,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 the deployed applications and possible </a:t>
            </a:r>
            <a:r>
              <a:rPr sz="2000" spc="-5" dirty="0">
                <a:latin typeface="Times New Roman"/>
                <a:cs typeface="Times New Roman"/>
              </a:rPr>
              <a:t>configuration </a:t>
            </a:r>
            <a:r>
              <a:rPr sz="2000" dirty="0">
                <a:latin typeface="Times New Roman"/>
                <a:cs typeface="Times New Roman"/>
              </a:rPr>
              <a:t>settings for the </a:t>
            </a:r>
            <a:r>
              <a:rPr sz="2000" spc="-5" dirty="0">
                <a:latin typeface="Times New Roman"/>
                <a:cs typeface="Times New Roman"/>
              </a:rPr>
              <a:t>application-hosting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environment.</a:t>
            </a:r>
            <a:endParaRPr sz="2000">
              <a:latin typeface="Times New Roman"/>
              <a:cs typeface="Times New Roman"/>
            </a:endParaRPr>
          </a:p>
          <a:p>
            <a:pPr marL="1059180" indent="-229235" algn="just">
              <a:lnSpc>
                <a:spcPct val="100000"/>
              </a:lnSpc>
              <a:spcBef>
                <a:spcPts val="1705"/>
              </a:spcBef>
              <a:buFont typeface="Arial"/>
              <a:buChar char="•"/>
              <a:tabLst>
                <a:tab pos="1059815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words,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packaged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ready-to-run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framework.</a:t>
            </a:r>
            <a:endParaRPr sz="2000">
              <a:latin typeface="Times New Roman"/>
              <a:cs typeface="Times New Roman"/>
            </a:endParaRPr>
          </a:p>
          <a:p>
            <a:pPr marL="1059180" marR="22225" indent="-228600" algn="just">
              <a:lnSpc>
                <a:spcPct val="150000"/>
              </a:lnSpc>
              <a:spcBef>
                <a:spcPts val="505"/>
              </a:spcBef>
              <a:buFont typeface="Arial"/>
              <a:buChar char="•"/>
              <a:tabLst>
                <a:tab pos="105981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 vendor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networks,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manages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levels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5" dirty="0">
                <a:latin typeface="Times New Roman"/>
                <a:cs typeface="Times New Roman"/>
              </a:rPr>
              <a:t> scalability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maintenance.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043285" cy="483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Times New Roman"/>
                <a:cs typeface="Times New Roman"/>
              </a:rPr>
              <a:t>Types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clouds</a:t>
            </a:r>
            <a:endParaRPr sz="2400">
              <a:latin typeface="Times New Roman"/>
              <a:cs typeface="Times New Roman"/>
            </a:endParaRPr>
          </a:p>
          <a:p>
            <a:pPr marL="360045">
              <a:lnSpc>
                <a:spcPct val="100000"/>
              </a:lnSpc>
              <a:spcBef>
                <a:spcPts val="2250"/>
              </a:spcBef>
            </a:pPr>
            <a:r>
              <a:rPr sz="2000" b="1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  <a:p>
            <a:pPr marL="1045844" marR="5080" indent="-228600">
              <a:lnSpc>
                <a:spcPct val="150000"/>
              </a:lnSpc>
              <a:spcBef>
                <a:spcPts val="505"/>
              </a:spcBef>
              <a:buFont typeface="Arial"/>
              <a:buChar char="•"/>
              <a:tabLst>
                <a:tab pos="1045844" algn="l"/>
                <a:tab pos="104648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capability </a:t>
            </a:r>
            <a:r>
              <a:rPr sz="2000" dirty="0">
                <a:latin typeface="Times New Roman"/>
                <a:cs typeface="Times New Roman"/>
              </a:rPr>
              <a:t>provided to the </a:t>
            </a:r>
            <a:r>
              <a:rPr sz="2000" spc="-5" dirty="0">
                <a:latin typeface="Times New Roman"/>
                <a:cs typeface="Times New Roman"/>
              </a:rPr>
              <a:t>consumer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provision processing, storage, networks, and other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fundamental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pay-per-use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able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deploy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arbitrary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applications.</a:t>
            </a:r>
            <a:endParaRPr sz="2000">
              <a:latin typeface="Times New Roman"/>
              <a:cs typeface="Times New Roman"/>
            </a:endParaRPr>
          </a:p>
          <a:p>
            <a:pPr marL="1045844" marR="46990" indent="-228600">
              <a:lnSpc>
                <a:spcPct val="150100"/>
              </a:lnSpc>
              <a:spcBef>
                <a:spcPts val="490"/>
              </a:spcBef>
              <a:buFont typeface="Arial"/>
              <a:buChar char="•"/>
              <a:tabLst>
                <a:tab pos="1045844" algn="l"/>
                <a:tab pos="104648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consumer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5" dirty="0">
                <a:latin typeface="Times New Roman"/>
                <a:cs typeface="Times New Roman"/>
              </a:rPr>
              <a:t> manage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underlying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operating </a:t>
            </a:r>
            <a:r>
              <a:rPr sz="2000" spc="-5" dirty="0">
                <a:latin typeface="Times New Roman"/>
                <a:cs typeface="Times New Roman"/>
              </a:rPr>
              <a:t>systems, </a:t>
            </a:r>
            <a:r>
              <a:rPr sz="2000" dirty="0">
                <a:latin typeface="Times New Roman"/>
                <a:cs typeface="Times New Roman"/>
              </a:rPr>
              <a:t>storage, and deployed applications and possibly </a:t>
            </a:r>
            <a:r>
              <a:rPr sz="2000" spc="-5" dirty="0">
                <a:latin typeface="Times New Roman"/>
                <a:cs typeface="Times New Roman"/>
              </a:rPr>
              <a:t>limited </a:t>
            </a:r>
            <a:r>
              <a:rPr sz="2000" dirty="0">
                <a:latin typeface="Times New Roman"/>
                <a:cs typeface="Times New Roman"/>
              </a:rPr>
              <a:t>control of </a:t>
            </a:r>
            <a:r>
              <a:rPr sz="2000" spc="-5" dirty="0">
                <a:latin typeface="Times New Roman"/>
                <a:cs typeface="Times New Roman"/>
              </a:rPr>
              <a:t>select </a:t>
            </a:r>
            <a:r>
              <a:rPr sz="2000" dirty="0">
                <a:latin typeface="Times New Roman"/>
                <a:cs typeface="Times New Roman"/>
              </a:rPr>
              <a:t> networking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(e.g.,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firewalls).</a:t>
            </a:r>
            <a:endParaRPr sz="2000">
              <a:latin typeface="Times New Roman"/>
              <a:cs typeface="Times New Roman"/>
            </a:endParaRPr>
          </a:p>
          <a:p>
            <a:pPr marL="1045844" indent="-229235">
              <a:lnSpc>
                <a:spcPct val="100000"/>
              </a:lnSpc>
              <a:spcBef>
                <a:spcPts val="1705"/>
              </a:spcBef>
              <a:buFont typeface="Arial"/>
              <a:buChar char="•"/>
              <a:tabLst>
                <a:tab pos="1045844" algn="l"/>
                <a:tab pos="1046480" algn="l"/>
              </a:tabLst>
            </a:pPr>
            <a:r>
              <a:rPr sz="2000" dirty="0">
                <a:latin typeface="Times New Roman"/>
                <a:cs typeface="Times New Roman"/>
              </a:rPr>
              <a:t>The service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owns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equipment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responsible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housing,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cooling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1045844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Times New Roman"/>
                <a:cs typeface="Times New Roman"/>
              </a:rPr>
              <a:t>maintenance.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632" y="1744979"/>
            <a:ext cx="8994648" cy="49758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5668" y="1144015"/>
            <a:ext cx="19805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Times New Roman"/>
                <a:cs typeface="Times New Roman"/>
              </a:rPr>
              <a:t>Types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of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clouds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2308" y="1402080"/>
            <a:ext cx="6079236" cy="49545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699" y="419480"/>
            <a:ext cx="8543290" cy="477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Characteristics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spc="-5" dirty="0">
                <a:latin typeface="Times New Roman"/>
                <a:cs typeface="Times New Roman"/>
              </a:rPr>
              <a:t>On-demand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Broad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Resource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Pooling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Rapid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Elasticity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Measured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419480"/>
            <a:ext cx="11646535" cy="5871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Characteristics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 marL="829310" marR="160655" indent="-457200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spc="-5" dirty="0">
                <a:latin typeface="Times New Roman"/>
                <a:cs typeface="Times New Roman"/>
              </a:rPr>
              <a:t>On-demand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Service: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user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 provide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automatically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without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intervention.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829310" marR="5080" indent="-457200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Broad Network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Access: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Accessible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consumer’s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(such 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Mobile,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tablet,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laptop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Desktop).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829310" marR="291465" indent="-457200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Resource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Pooling: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Multiple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consumers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multiple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physical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virtual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dynamically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assigned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reassigned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according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demand.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829310" marR="81280" indent="-457200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Rapid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Elasticity: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Capabilities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provisioned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elastically.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scaled up-and-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down based on the</a:t>
            </a:r>
            <a:r>
              <a:rPr sz="2400" spc="-10" dirty="0">
                <a:latin typeface="Times New Roman"/>
                <a:cs typeface="Times New Roman"/>
              </a:rPr>
              <a:t> consumer’s</a:t>
            </a:r>
            <a:r>
              <a:rPr sz="2400" spc="-5" dirty="0">
                <a:latin typeface="Times New Roman"/>
                <a:cs typeface="Times New Roman"/>
              </a:rPr>
              <a:t> demand.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829310" indent="-457834">
              <a:lnSpc>
                <a:spcPct val="100000"/>
              </a:lnSpc>
              <a:buAutoNum type="arabicPeriod"/>
              <a:tabLst>
                <a:tab pos="829310" algn="l"/>
                <a:tab pos="829944" algn="l"/>
              </a:tabLst>
            </a:pPr>
            <a:r>
              <a:rPr sz="2400" dirty="0">
                <a:latin typeface="Times New Roman"/>
                <a:cs typeface="Times New Roman"/>
              </a:rPr>
              <a:t>Measured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Service: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service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measured</a:t>
            </a:r>
            <a:r>
              <a:rPr sz="2400" dirty="0">
                <a:latin typeface="Times New Roman"/>
                <a:cs typeface="Times New Roman"/>
              </a:rPr>
              <a:t> 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pay-as-you-go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pricing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984" y="6464985"/>
            <a:ext cx="1663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8609965" cy="3700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Objectives: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227329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objectives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module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027430" indent="-343535">
              <a:lnSpc>
                <a:spcPct val="100000"/>
              </a:lnSpc>
              <a:buFont typeface="Arial"/>
              <a:buChar char="•"/>
              <a:tabLst>
                <a:tab pos="1027430" algn="l"/>
                <a:tab pos="1028065" algn="l"/>
              </a:tabLst>
            </a:pPr>
            <a:r>
              <a:rPr sz="2000" dirty="0">
                <a:latin typeface="Times New Roman"/>
                <a:cs typeface="Times New Roman"/>
              </a:rPr>
              <a:t>Explain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027430" indent="-34353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027430" algn="l"/>
                <a:tab pos="1028065" algn="l"/>
              </a:tabLst>
            </a:pPr>
            <a:r>
              <a:rPr sz="2000" dirty="0">
                <a:latin typeface="Times New Roman"/>
                <a:cs typeface="Times New Roman"/>
              </a:rPr>
              <a:t>Outline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history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1027430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027430" algn="l"/>
                <a:tab pos="1028065" algn="l"/>
              </a:tabLst>
            </a:pPr>
            <a:r>
              <a:rPr sz="2000" dirty="0">
                <a:latin typeface="Times New Roman"/>
                <a:cs typeface="Times New Roman"/>
              </a:rPr>
              <a:t>Describe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1027430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027430" algn="l"/>
                <a:tab pos="1028065" algn="l"/>
              </a:tabLst>
            </a:pPr>
            <a:r>
              <a:rPr sz="2000" dirty="0">
                <a:latin typeface="Times New Roman"/>
                <a:cs typeface="Times New Roman"/>
              </a:rPr>
              <a:t>Explain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</a:t>
            </a:r>
            <a:endParaRPr sz="2000">
              <a:latin typeface="Times New Roman"/>
              <a:cs typeface="Times New Roman"/>
            </a:endParaRPr>
          </a:p>
          <a:p>
            <a:pPr marL="1027430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027430" algn="l"/>
                <a:tab pos="1028065" algn="l"/>
              </a:tabLst>
            </a:pPr>
            <a:r>
              <a:rPr sz="2000" dirty="0">
                <a:latin typeface="Times New Roman"/>
                <a:cs typeface="Times New Roman"/>
              </a:rPr>
              <a:t>Explain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0AA006-49D7-89F1-59CC-D380F2003C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1760" y="621360"/>
              <a:ext cx="2904840" cy="4347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0AA006-49D7-89F1-59CC-D380F2003C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5920" y="612000"/>
                <a:ext cx="2930040" cy="441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7"/>
    </mc:Choice>
    <mc:Fallback>
      <p:transition spd="slow" advTm="48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0" x="10218738" y="3278188"/>
          <p14:tracePt t="340" x="9507538" y="3278188"/>
          <p14:tracePt t="351" x="8310563" y="3287713"/>
          <p14:tracePt t="369" x="7872413" y="3287713"/>
          <p14:tracePt t="372" x="7196138" y="3341688"/>
          <p14:tracePt t="386" x="6804025" y="3378200"/>
          <p14:tracePt t="401" x="6657975" y="3387725"/>
          <p14:tracePt t="403" x="6529388" y="3406775"/>
          <p14:tracePt t="417" x="6429375" y="3414713"/>
          <p14:tracePt t="420" x="6365875" y="3424238"/>
          <p14:tracePt t="421" x="6329363" y="3433763"/>
          <p14:tracePt t="435" x="6273800" y="3443288"/>
          <p14:tracePt t="452" x="6246813" y="3443288"/>
          <p14:tracePt t="776" x="5862638" y="3360738"/>
          <p14:tracePt t="782" x="5195888" y="3224213"/>
          <p14:tracePt t="789" x="4411663" y="3132138"/>
          <p14:tracePt t="803" x="2976563" y="2886075"/>
          <p14:tracePt t="819" x="1881188" y="2711450"/>
          <p14:tracePt t="835" x="1141413" y="2620963"/>
          <p14:tracePt t="838" x="941388" y="2593975"/>
          <p14:tracePt t="853" x="603250" y="2557463"/>
          <p14:tracePt t="868" x="530225" y="2557463"/>
          <p14:tracePt t="871" x="484188" y="2547938"/>
          <p14:tracePt t="885" x="428625" y="2538413"/>
          <p14:tracePt t="887" x="401638" y="2528888"/>
          <p14:tracePt t="902" x="355600" y="2501900"/>
          <p14:tracePt t="918" x="347663" y="2501900"/>
          <p14:tracePt t="921" x="338138" y="2501900"/>
          <p14:tracePt t="937" x="328613" y="2492375"/>
          <p14:tracePt t="1298" x="365125" y="2401888"/>
          <p14:tracePt t="1304" x="465138" y="2301875"/>
          <p14:tracePt t="1318" x="620713" y="2109788"/>
          <p14:tracePt t="1335" x="712788" y="2046288"/>
          <p14:tracePt t="1337" x="803275" y="1981200"/>
          <p14:tracePt t="1351" x="941388" y="1898650"/>
          <p14:tracePt t="1354" x="977900" y="1854200"/>
          <p14:tracePt t="1367" x="1022350" y="1798638"/>
          <p14:tracePt t="1369" x="1058863" y="1771650"/>
          <p14:tracePt t="1384" x="1095375" y="1735138"/>
          <p14:tracePt t="1386" x="1114425" y="1698625"/>
          <p14:tracePt t="1388" x="1131888" y="1679575"/>
          <p14:tracePt t="1401" x="1150938" y="1652588"/>
          <p14:tracePt t="1403" x="1168400" y="1616075"/>
          <p14:tracePt t="1417" x="1187450" y="1598613"/>
          <p14:tracePt t="1419" x="1196975" y="1579563"/>
          <p14:tracePt t="1435" x="1204913" y="1570038"/>
          <p14:tracePt t="1438" x="1214438" y="1570038"/>
          <p14:tracePt t="1473" x="1214438" y="1552575"/>
          <p14:tracePt t="1480" x="1214438" y="1543050"/>
          <p14:tracePt t="1488" x="1233488" y="1516063"/>
          <p14:tracePt t="1503" x="1296988" y="1416050"/>
          <p14:tracePt t="1517" x="1350963" y="1270000"/>
          <p14:tracePt t="1535" x="1416050" y="1168400"/>
          <p14:tracePt t="1538" x="1433513" y="1131888"/>
          <p14:tracePt t="1552" x="1433513" y="1114425"/>
          <p14:tracePt t="1568" x="1443038" y="1114425"/>
          <p14:tracePt t="1571" x="1443038" y="1104900"/>
          <p14:tracePt t="1600" x="1443038" y="1095375"/>
          <p14:tracePt t="1607" x="1433513" y="1087438"/>
          <p14:tracePt t="1617" x="1406525" y="1058863"/>
          <p14:tracePt t="1636" x="1323975" y="1041400"/>
          <p14:tracePt t="1652" x="1287463" y="1031875"/>
          <p14:tracePt t="1654" x="1260475" y="1031875"/>
          <p14:tracePt t="1668" x="1177925" y="1041400"/>
          <p14:tracePt t="1670" x="1150938" y="1041400"/>
          <p14:tracePt t="1685" x="1095375" y="1077913"/>
          <p14:tracePt t="1701" x="1077913" y="1087438"/>
          <p14:tracePt t="1703" x="1050925" y="1095375"/>
          <p14:tracePt t="1718" x="1022350" y="1104900"/>
          <p14:tracePt t="1721" x="1014413" y="1104900"/>
          <p14:tracePt t="1734" x="1004888" y="1114425"/>
          <p14:tracePt t="1736" x="985838" y="1123950"/>
          <p14:tracePt t="1751" x="968375" y="1131888"/>
          <p14:tracePt t="1753" x="941388" y="1160463"/>
          <p14:tracePt t="1758" x="912813" y="1168400"/>
          <p14:tracePt t="1769" x="858838" y="1214438"/>
          <p14:tracePt t="1785" x="812800" y="1270000"/>
          <p14:tracePt t="1802" x="757238" y="1296988"/>
          <p14:tracePt t="1804" x="757238" y="1306513"/>
          <p14:tracePt t="1898" x="803275" y="1306513"/>
          <p14:tracePt t="1904" x="868363" y="1287463"/>
          <p14:tracePt t="1919" x="968375" y="1250950"/>
          <p14:tracePt t="1920" x="1050925" y="1196975"/>
          <p14:tracePt t="1935" x="1104900" y="1160463"/>
          <p14:tracePt t="1937" x="1168400" y="1131888"/>
          <p14:tracePt t="1940" x="1204913" y="1104900"/>
          <p14:tracePt t="1952" x="1233488" y="1087438"/>
          <p14:tracePt t="1998" x="1233488" y="1095375"/>
          <p14:tracePt t="2004" x="1214438" y="1114425"/>
          <p14:tracePt t="2018" x="1187450" y="1141413"/>
          <p14:tracePt t="2020" x="1168400" y="1168400"/>
          <p14:tracePt t="2035" x="1114425" y="1214438"/>
          <p14:tracePt t="2095" x="1114425" y="1223963"/>
          <p14:tracePt t="2109" x="1150938" y="1223963"/>
          <p14:tracePt t="2117" x="1160463" y="1233488"/>
          <p14:tracePt t="2134" x="1187450" y="1233488"/>
          <p14:tracePt t="2136" x="1187450" y="1241425"/>
          <p14:tracePt t="2150" x="1187450" y="1277938"/>
          <p14:tracePt t="2151" x="1168400" y="1343025"/>
          <p14:tracePt t="2167" x="1022350" y="1589088"/>
          <p14:tracePt t="2184" x="849313" y="1817688"/>
          <p14:tracePt t="2185" x="793750" y="1890713"/>
          <p14:tracePt t="2201" x="730250" y="1927225"/>
          <p14:tracePt t="2217" x="730250" y="1935163"/>
          <p14:tracePt t="2256" x="776288" y="1917700"/>
          <p14:tracePt t="2263" x="839788" y="1844675"/>
          <p14:tracePt t="2270" x="941388" y="1771650"/>
          <p14:tracePt t="2284" x="1022350" y="1708150"/>
          <p14:tracePt t="2285" x="1058863" y="1662113"/>
          <p14:tracePt t="2301" x="1095375" y="1635125"/>
          <p14:tracePt t="2302" x="1104900" y="1635125"/>
          <p14:tracePt t="2328" x="1104900" y="1652588"/>
          <p14:tracePt t="2333" x="1095375" y="1698625"/>
          <p14:tracePt t="2368" x="1058863" y="1798638"/>
          <p14:tracePt t="2428" x="1058863" y="1789113"/>
          <p14:tracePt t="2435" x="1095375" y="1762125"/>
          <p14:tracePt t="2451" x="1123950" y="1716088"/>
          <p14:tracePt t="2454" x="1123950" y="1708150"/>
          <p14:tracePt t="2468" x="1123950" y="1698625"/>
          <p14:tracePt t="2498" x="1123950" y="1708150"/>
          <p14:tracePt t="2504" x="1114425" y="1744663"/>
          <p14:tracePt t="2518" x="1095375" y="1771650"/>
          <p14:tracePt t="2520" x="1077913" y="1781175"/>
          <p14:tracePt t="2534" x="1077913" y="1789113"/>
          <p14:tracePt t="2597" x="1087438" y="1762125"/>
          <p14:tracePt t="2604" x="1123950" y="1698625"/>
          <p14:tracePt t="2619" x="1131888" y="1671638"/>
          <p14:tracePt t="2621" x="1141413" y="1662113"/>
          <p14:tracePt t="2634" x="1150938" y="1635125"/>
          <p14:tracePt t="2668" x="1150938" y="1643063"/>
          <p14:tracePt t="2682" x="1150938" y="1662113"/>
          <p14:tracePt t="2688" x="1150938" y="1671638"/>
          <p14:tracePt t="2766" x="1150938" y="1652588"/>
          <p14:tracePt t="2772" x="1187450" y="1616075"/>
          <p14:tracePt t="2786" x="1223963" y="1579563"/>
          <p14:tracePt t="2801" x="1233488" y="1570038"/>
          <p14:tracePt t="2859" x="1223963" y="1579563"/>
          <p14:tracePt t="2864" x="1214438" y="1606550"/>
          <p14:tracePt t="2870" x="1214438" y="1616075"/>
          <p14:tracePt t="3012" x="1214438" y="1625600"/>
          <p14:tracePt t="3021" x="1204913" y="1652588"/>
          <p14:tracePt t="3035" x="1177925" y="1689100"/>
          <p14:tracePt t="3037" x="1168400" y="1708150"/>
          <p14:tracePt t="3040" x="1168400" y="1716088"/>
          <p14:tracePt t="3051" x="1168400" y="1725613"/>
          <p14:tracePt t="3118" x="1168400" y="1716088"/>
          <p14:tracePt t="3125" x="1196975" y="1679575"/>
          <p14:tracePt t="3134" x="1233488" y="1652588"/>
          <p14:tracePt t="3152" x="1287463" y="1598613"/>
          <p14:tracePt t="3295" x="1296988" y="1598613"/>
          <p14:tracePt t="3309" x="1306513" y="1589088"/>
          <p14:tracePt t="3318" x="1314450" y="1589088"/>
          <p14:tracePt t="3500" x="1343025" y="1589088"/>
          <p14:tracePt t="3512" x="1350963" y="1589088"/>
          <p14:tracePt t="3570" x="1350963" y="1606550"/>
          <p14:tracePt t="3576" x="1314450" y="1652588"/>
          <p14:tracePt t="3586" x="1306513" y="1671638"/>
          <p14:tracePt t="3601" x="1287463" y="1708150"/>
          <p14:tracePt t="3604" x="1277938" y="1716088"/>
          <p14:tracePt t="3690" x="1296988" y="1689100"/>
          <p14:tracePt t="3698" x="1350963" y="1662113"/>
          <p14:tracePt t="3706" x="1406525" y="1635125"/>
          <p14:tracePt t="3719" x="1433513" y="1598613"/>
          <p14:tracePt t="3761" x="1433513" y="1625600"/>
          <p14:tracePt t="3768" x="1423988" y="1643063"/>
          <p14:tracePt t="3784" x="1379538" y="1744663"/>
          <p14:tracePt t="3802" x="1306513" y="1835150"/>
          <p14:tracePt t="3818" x="1296988" y="1854200"/>
          <p14:tracePt t="3834" x="1277938" y="1881188"/>
          <p14:tracePt t="3852" x="1260475" y="1890713"/>
          <p14:tracePt t="3895" x="1270000" y="1890713"/>
          <p14:tracePt t="3902" x="1296988" y="1898650"/>
          <p14:tracePt t="3920" x="1452563" y="1898650"/>
          <p14:tracePt t="3923" x="1525588" y="1898650"/>
          <p14:tracePt t="3935" x="1589088" y="1890713"/>
          <p14:tracePt t="3937" x="1635125" y="1862138"/>
          <p14:tracePt t="3951" x="1698625" y="1854200"/>
          <p14:tracePt t="3953" x="1708150" y="1854200"/>
          <p14:tracePt t="3967" x="1725613" y="1854200"/>
          <p14:tracePt t="3994" x="1717675" y="1890713"/>
          <p14:tracePt t="4002" x="1708150" y="1935163"/>
          <p14:tracePt t="4018" x="1681163" y="2036763"/>
          <p14:tracePt t="4021" x="1644650" y="2100263"/>
          <p14:tracePt t="4036" x="1616075" y="2192338"/>
          <p14:tracePt t="4052" x="1606550" y="2246313"/>
          <p14:tracePt t="4054" x="1606550" y="2301875"/>
          <p14:tracePt t="4059" x="1606550" y="2338388"/>
          <p14:tracePt t="4071" x="1606550" y="2346325"/>
          <p14:tracePt t="4086" x="1606550" y="2355850"/>
          <p14:tracePt t="4101" x="1616075" y="2374900"/>
          <p14:tracePt t="4103" x="1662113" y="2392363"/>
          <p14:tracePt t="4106" x="1698625" y="2419350"/>
          <p14:tracePt t="4118" x="1771650" y="2438400"/>
          <p14:tracePt t="4135" x="1790700" y="2447925"/>
          <p14:tracePt t="4137" x="1798638" y="2447925"/>
          <p14:tracePt t="4163" x="1798638" y="2455863"/>
          <p14:tracePt t="4169" x="1798638" y="2465388"/>
          <p14:tracePt t="4184" x="1798638" y="2501900"/>
          <p14:tracePt t="4186" x="1798638" y="2511425"/>
          <p14:tracePt t="4201" x="1790700" y="2538413"/>
          <p14:tracePt t="4204" x="1771650" y="2557463"/>
          <p14:tracePt t="4219" x="1725613" y="2584450"/>
          <p14:tracePt t="4221" x="1689100" y="2601913"/>
          <p14:tracePt t="4234" x="1606550" y="2638425"/>
          <p14:tracePt t="4236" x="1552575" y="2657475"/>
          <p14:tracePt t="4252" x="1333500" y="2730500"/>
          <p14:tracePt t="4254" x="1260475" y="2747963"/>
          <p14:tracePt t="4268" x="1150938" y="2776538"/>
          <p14:tracePt t="4284" x="1123950" y="2794000"/>
          <p14:tracePt t="4286" x="1104900" y="2794000"/>
          <p14:tracePt t="4301" x="1095375" y="2784475"/>
          <p14:tracePt t="4367" x="1095375" y="2776538"/>
          <p14:tracePt t="4373" x="1095375" y="2767013"/>
          <p14:tracePt t="4385" x="1095375" y="2747963"/>
          <p14:tracePt t="4387" x="1095375" y="2740025"/>
          <p14:tracePt t="4402" x="1160463" y="2684463"/>
          <p14:tracePt t="4419" x="1204913" y="2647950"/>
          <p14:tracePt t="4421" x="1270000" y="2630488"/>
          <p14:tracePt t="4423" x="1360488" y="2593975"/>
          <p14:tracePt t="4435" x="1452563" y="2574925"/>
          <p14:tracePt t="4437" x="1552575" y="2574925"/>
          <p14:tracePt t="4453" x="1717675" y="2574925"/>
          <p14:tracePt t="4468" x="1835150" y="2574925"/>
          <p14:tracePt t="4471" x="1963738" y="2574925"/>
          <p14:tracePt t="4473" x="2082800" y="2574925"/>
          <p14:tracePt t="4485" x="2200275" y="2584450"/>
          <p14:tracePt t="4487" x="2319338" y="2620963"/>
          <p14:tracePt t="4502" x="2557463" y="2657475"/>
          <p14:tracePt t="4518" x="2684463" y="2657475"/>
          <p14:tracePt t="4520" x="2786063" y="2657475"/>
          <p14:tracePt t="4523" x="2876550" y="2657475"/>
          <p14:tracePt t="4536" x="2959100" y="2657475"/>
          <p14:tracePt t="4552" x="2995613" y="2657475"/>
          <p14:tracePt t="4568" x="3022600" y="2657475"/>
          <p14:tracePt t="4571" x="3032125" y="2657475"/>
          <p14:tracePt t="5122" x="3187700" y="2601913"/>
          <p14:tracePt t="5131" x="3406775" y="2528888"/>
          <p14:tracePt t="5138" x="3570288" y="2501900"/>
          <p14:tracePt t="5152" x="3708400" y="2474913"/>
          <p14:tracePt t="5154" x="3817938" y="2465388"/>
          <p14:tracePt t="5168" x="4083050" y="2455863"/>
          <p14:tracePt t="5170" x="4183063" y="2455863"/>
          <p14:tracePt t="5186" x="4310063" y="2474913"/>
          <p14:tracePt t="5202" x="4375150" y="2501900"/>
          <p14:tracePt t="5203" x="4411663" y="2528888"/>
          <p14:tracePt t="5218" x="4502150" y="2574925"/>
          <p14:tracePt t="5221" x="4538663" y="2593975"/>
          <p14:tracePt t="5235" x="4584700" y="2620963"/>
          <p14:tracePt t="5252" x="4611688" y="2620963"/>
          <p14:tracePt t="5254" x="4621213" y="2638425"/>
          <p14:tracePt t="5257" x="4630738" y="2647950"/>
          <p14:tracePt t="5268" x="4648200" y="2657475"/>
          <p14:tracePt t="5271" x="4657725" y="2684463"/>
          <p14:tracePt t="5285" x="4675188" y="2703513"/>
          <p14:tracePt t="5301" x="4675188" y="2711450"/>
          <p14:tracePt t="5303" x="4675188" y="2720975"/>
          <p14:tracePt t="5319" x="4648200" y="2794000"/>
          <p14:tracePt t="5335" x="4594225" y="2849563"/>
          <p14:tracePt t="5336" x="4521200" y="2894013"/>
          <p14:tracePt t="5351" x="4310063" y="3041650"/>
          <p14:tracePt t="5354" x="4192588" y="3132138"/>
          <p14:tracePt t="5369" x="3762375" y="3324225"/>
          <p14:tracePt t="5385" x="3598863" y="3406775"/>
          <p14:tracePt t="5387" x="3443288" y="3460750"/>
          <p14:tracePt t="5401" x="3086100" y="3543300"/>
          <p14:tracePt t="5404" x="2959100" y="3552825"/>
          <p14:tracePt t="5419" x="2767013" y="3579813"/>
          <p14:tracePt t="5435" x="2676525" y="3597275"/>
          <p14:tracePt t="5437" x="2611438" y="3606800"/>
          <p14:tracePt t="5442" x="2520950" y="3633788"/>
          <p14:tracePt t="5451" x="2447925" y="3643313"/>
          <p14:tracePt t="5453" x="2382838" y="3652838"/>
          <p14:tracePt t="5468" x="2255838" y="3662363"/>
          <p14:tracePt t="5484" x="2127250" y="3679825"/>
          <p14:tracePt t="5502" x="1936750" y="3698875"/>
          <p14:tracePt t="5519" x="1844675" y="3698875"/>
          <p14:tracePt t="5534" x="1798638" y="3698875"/>
          <p14:tracePt t="5552" x="1725613" y="3670300"/>
          <p14:tracePt t="5569" x="1698625" y="3662363"/>
          <p14:tracePt t="5571" x="1681163" y="3652838"/>
          <p14:tracePt t="5585" x="1662113" y="3633788"/>
          <p14:tracePt t="5587" x="1652588" y="3633788"/>
          <p14:tracePt t="5602" x="1625600" y="3625850"/>
          <p14:tracePt t="5619" x="1616075" y="3625850"/>
          <p14:tracePt t="5635" x="1606550" y="3625850"/>
          <p14:tracePt t="5637" x="1598613" y="3616325"/>
          <p14:tracePt t="5652" x="1579563" y="3597275"/>
          <p14:tracePt t="5668" x="1552575" y="3552825"/>
          <p14:tracePt t="5671" x="1533525" y="3487738"/>
          <p14:tracePt t="5686" x="1533525" y="3443288"/>
          <p14:tracePt t="5701" x="1533525" y="3433763"/>
          <p14:tracePt t="5718" x="1533525" y="3424238"/>
          <p14:tracePt t="5751" x="1533525" y="3414713"/>
          <p14:tracePt t="5757" x="1533525" y="3406775"/>
          <p14:tracePt t="5768" x="1533525" y="3378200"/>
          <p14:tracePt t="5771" x="1533525" y="3370263"/>
          <p14:tracePt t="5786" x="1533525" y="3351213"/>
          <p14:tracePt t="5801" x="1533525" y="3324225"/>
          <p14:tracePt t="5856" x="1533525" y="3314700"/>
          <p14:tracePt t="5870" x="1533525" y="3305175"/>
          <p14:tracePt t="5885" x="1533525" y="3287713"/>
          <p14:tracePt t="5892" x="1533525" y="3278188"/>
          <p14:tracePt t="5901" x="1543050" y="3260725"/>
          <p14:tracePt t="5919" x="1562100" y="3241675"/>
          <p14:tracePt t="5921" x="1579563" y="3241675"/>
          <p14:tracePt t="5936" x="1598613" y="3232150"/>
          <p14:tracePt t="5951" x="1625600" y="3224213"/>
          <p14:tracePt t="5953" x="1635125" y="3224213"/>
          <p14:tracePt t="5969" x="1652588" y="3224213"/>
          <p14:tracePt t="5985" x="1662113" y="3224213"/>
          <p14:tracePt t="6001" x="1671638" y="3224213"/>
          <p14:tracePt t="6070" x="1681163" y="3224213"/>
          <p14:tracePt t="6076" x="1698625" y="3224213"/>
          <p14:tracePt t="6084" x="1725613" y="3224213"/>
          <p14:tracePt t="6102" x="1808163" y="3214688"/>
          <p14:tracePt t="6119" x="1863725" y="3214688"/>
          <p14:tracePt t="6134" x="1890713" y="3214688"/>
          <p14:tracePt t="6152" x="1908175" y="3214688"/>
          <p14:tracePt t="6201" x="1927225" y="3214688"/>
          <p14:tracePt t="6222" x="1936750" y="3214688"/>
          <p14:tracePt t="6230" x="1944688" y="3214688"/>
          <p14:tracePt t="6252" x="1954213" y="3214688"/>
          <p14:tracePt t="6258" x="1963738" y="3214688"/>
          <p14:tracePt t="6268" x="1963738" y="3195638"/>
          <p14:tracePt t="6286" x="1981200" y="3195638"/>
          <p14:tracePt t="6302" x="2000250" y="3187700"/>
          <p14:tracePt t="6304" x="2009775" y="3187700"/>
          <p14:tracePt t="6318" x="2027238" y="3187700"/>
          <p14:tracePt t="6321" x="2036763" y="3187700"/>
          <p14:tracePt t="6333" x="2063750" y="3187700"/>
          <p14:tracePt t="6336" x="2073275" y="3187700"/>
          <p14:tracePt t="6351" x="2082800" y="3187700"/>
          <p14:tracePt t="6352" x="2090738" y="3187700"/>
          <p14:tracePt t="6368" x="2127250" y="3187700"/>
          <p14:tracePt t="6371" x="2136775" y="3187700"/>
          <p14:tracePt t="6406" x="2146300" y="3187700"/>
          <p14:tracePt t="6443" x="2155825" y="3187700"/>
          <p14:tracePt t="6456" x="2163763" y="3187700"/>
          <p14:tracePt t="6767" x="2338388" y="3187700"/>
          <p14:tracePt t="6773" x="2584450" y="3195638"/>
          <p14:tracePt t="6786" x="2794000" y="3214688"/>
          <p14:tracePt t="6788" x="3105150" y="3241675"/>
          <p14:tracePt t="6802" x="3516313" y="3333750"/>
          <p14:tracePt t="6819" x="3825875" y="3378200"/>
          <p14:tracePt t="6822" x="3981450" y="3406775"/>
          <p14:tracePt t="6837" x="4127500" y="3451225"/>
          <p14:tracePt t="6852" x="4192588" y="3460750"/>
          <p14:tracePt t="6868" x="4200525" y="3470275"/>
          <p14:tracePt t="6870" x="4219575" y="3470275"/>
          <p14:tracePt t="7316" x="4292600" y="3460750"/>
          <p14:tracePt t="7323" x="4402138" y="3433763"/>
          <p14:tracePt t="7334" x="4502150" y="3424238"/>
          <p14:tracePt t="7352" x="4667250" y="3424238"/>
          <p14:tracePt t="7368" x="4694238" y="3424238"/>
          <p14:tracePt t="7370" x="4703763" y="3424238"/>
          <p14:tracePt t="7373" x="4721225" y="3424238"/>
          <p14:tracePt t="7442" x="4730750" y="3424238"/>
          <p14:tracePt t="8023" x="4830763" y="3397250"/>
          <p14:tracePt t="8033" x="4968875" y="3360738"/>
          <p14:tracePt t="8040" x="5086350" y="3333750"/>
          <p14:tracePt t="8052" x="5268913" y="3287713"/>
          <p14:tracePt t="8068" x="5324475" y="3278188"/>
          <p14:tracePt t="8071" x="5387975" y="3268663"/>
          <p14:tracePt t="8086" x="5424488" y="3268663"/>
          <p14:tracePt t="8102" x="5451475" y="3268663"/>
          <p14:tracePt t="8157" x="5461000" y="3268663"/>
          <p14:tracePt t="8553" x="5534025" y="3260725"/>
          <p14:tracePt t="8561" x="5607050" y="3251200"/>
          <p14:tracePt t="8569" x="5670550" y="3241675"/>
          <p14:tracePt t="8573" x="5689600" y="3241675"/>
          <p14:tracePt t="8585" x="5716588" y="3241675"/>
          <p14:tracePt t="8588" x="5726113" y="3241675"/>
          <p14:tracePt t="8623" x="5745163" y="3241675"/>
          <p14:tracePt t="9455" x="5607050" y="3224213"/>
          <p14:tracePt t="9464" x="5461000" y="3195638"/>
          <p14:tracePt t="9471" x="5314950" y="3187700"/>
          <p14:tracePt t="9484" x="5141913" y="3187700"/>
          <p14:tracePt t="9487" x="4913313" y="3151188"/>
          <p14:tracePt t="9490" x="4703763" y="3151188"/>
          <p14:tracePt t="9502" x="4521200" y="3151188"/>
          <p14:tracePt t="9505" x="4365625" y="3151188"/>
          <p14:tracePt t="9519" x="4137025" y="3159125"/>
          <p14:tracePt t="9520" x="3862388" y="3178175"/>
          <p14:tracePt t="9535" x="3708400" y="3187700"/>
          <p14:tracePt t="9537" x="3497263" y="3214688"/>
          <p14:tracePt t="9551" x="3086100" y="3241675"/>
          <p14:tracePt t="9554" x="2959100" y="3268663"/>
          <p14:tracePt t="9569" x="2720975" y="3314700"/>
          <p14:tracePt t="9585" x="2584450" y="3360738"/>
          <p14:tracePt t="9587" x="2474913" y="3397250"/>
          <p14:tracePt t="9589" x="2382838" y="3433763"/>
          <p14:tracePt t="9602" x="2309813" y="3479800"/>
          <p14:tracePt t="9603" x="2255838" y="3516313"/>
          <p14:tracePt t="9619" x="2146300" y="3606800"/>
          <p14:tracePt t="9634" x="2100263" y="3633788"/>
          <p14:tracePt t="9636" x="2063750" y="3662363"/>
          <p14:tracePt t="9639" x="1990725" y="3706813"/>
          <p14:tracePt t="9653" x="1927225" y="3743325"/>
          <p14:tracePt t="9669" x="1881188" y="3762375"/>
          <p14:tracePt t="9685" x="1863725" y="3771900"/>
          <p14:tracePt t="9687" x="1844675" y="3771900"/>
          <p14:tracePt t="9703" x="1827213" y="3771900"/>
          <p14:tracePt t="9718" x="1817688" y="3771900"/>
          <p14:tracePt t="9720" x="1808163" y="3771900"/>
          <p14:tracePt t="9734" x="1762125" y="3779838"/>
          <p14:tracePt t="9737" x="1744663" y="3779838"/>
          <p14:tracePt t="9752" x="1708150" y="3789363"/>
          <p14:tracePt t="9767" x="1681163" y="3789363"/>
          <p14:tracePt t="9769" x="1652588" y="3789363"/>
          <p14:tracePt t="9784" x="1625600" y="3798888"/>
          <p14:tracePt t="9787" x="1616075" y="3798888"/>
          <p14:tracePt t="9802" x="1606550" y="3798888"/>
          <p14:tracePt t="9817" x="1598613" y="3798888"/>
          <p14:tracePt t="10112" x="1616075" y="3798888"/>
          <p14:tracePt t="10120" x="1635125" y="3808413"/>
          <p14:tracePt t="10135" x="1644650" y="3808413"/>
          <p14:tracePt t="10138" x="1652588" y="3808413"/>
          <p14:tracePt t="10141" x="1671638" y="3808413"/>
          <p14:tracePt t="10151" x="1681163" y="3808413"/>
          <p14:tracePt t="10154" x="1717675" y="3808413"/>
          <p14:tracePt t="10169" x="1762125" y="3808413"/>
          <p14:tracePt t="10184" x="1844675" y="3808413"/>
          <p14:tracePt t="10203" x="1908175" y="3808413"/>
          <p14:tracePt t="10219" x="1927225" y="3798888"/>
          <p14:tracePt t="10221" x="1936750" y="3798888"/>
          <p14:tracePt t="10234" x="1954213" y="3798888"/>
          <p14:tracePt t="10252" x="1973263" y="3798888"/>
          <p14:tracePt t="10268" x="1981200" y="3798888"/>
          <p14:tracePt t="10270" x="1990725" y="3798888"/>
          <p14:tracePt t="10285" x="2017713" y="3798888"/>
          <p14:tracePt t="10287" x="2027238" y="3789363"/>
          <p14:tracePt t="10302" x="2046288" y="3789363"/>
          <p14:tracePt t="10304" x="2073275" y="3789363"/>
          <p14:tracePt t="10318" x="2100263" y="3789363"/>
          <p14:tracePt t="10321" x="2127250" y="3789363"/>
          <p14:tracePt t="10324" x="2146300" y="3789363"/>
          <p14:tracePt t="10335" x="2182813" y="3789363"/>
          <p14:tracePt t="10337" x="2209800" y="3789363"/>
          <p14:tracePt t="10352" x="2228850" y="3779838"/>
          <p14:tracePt t="10368" x="2246313" y="3779838"/>
          <p14:tracePt t="10385" x="2255838" y="3779838"/>
          <p14:tracePt t="10422" x="2265363" y="3779838"/>
          <p14:tracePt t="10734" x="2382838" y="3779838"/>
          <p14:tracePt t="10739" x="2501900" y="3779838"/>
          <p14:tracePt t="10751" x="2603500" y="3789363"/>
          <p14:tracePt t="10769" x="2859088" y="3835400"/>
          <p14:tracePt t="10784" x="2922588" y="3852863"/>
          <p14:tracePt t="10786" x="2959100" y="3871913"/>
          <p14:tracePt t="10790" x="3005138" y="3881438"/>
          <p14:tracePt t="10801" x="3022600" y="3881438"/>
          <p14:tracePt t="10818" x="3032125" y="3889375"/>
          <p14:tracePt t="10820" x="3041650" y="3889375"/>
          <p14:tracePt t="11008" x="3049588" y="3889375"/>
          <p14:tracePt t="11016" x="3059113" y="3889375"/>
          <p14:tracePt t="11036" x="3068638" y="3889375"/>
          <p14:tracePt t="11431" x="3224213" y="3889375"/>
          <p14:tracePt t="11438" x="3387725" y="3889375"/>
          <p14:tracePt t="11452" x="3562350" y="3881438"/>
          <p14:tracePt t="11468" x="3598863" y="3871913"/>
          <p14:tracePt t="11470" x="3643313" y="3871913"/>
          <p14:tracePt t="11485" x="3662363" y="3871913"/>
          <p14:tracePt t="11488" x="3671888" y="3871913"/>
          <p14:tracePt t="11983" x="3562350" y="3871913"/>
          <p14:tracePt t="11988" x="3397250" y="3871913"/>
          <p14:tracePt t="12003" x="2959100" y="3898900"/>
          <p14:tracePt t="12018" x="2630488" y="3944938"/>
          <p14:tracePt t="12035" x="2328863" y="4008438"/>
          <p14:tracePt t="12037" x="2209800" y="4037013"/>
          <p14:tracePt t="12052" x="2046288" y="4064000"/>
          <p14:tracePt t="12068" x="1981200" y="4100513"/>
          <p14:tracePt t="12069" x="1908175" y="4117975"/>
          <p14:tracePt t="12085" x="1781175" y="4154488"/>
          <p14:tracePt t="12087" x="1717675" y="4173538"/>
          <p14:tracePt t="12101" x="1681163" y="4183063"/>
          <p14:tracePt t="12103" x="1662113" y="4200525"/>
          <p14:tracePt t="12118" x="1606550" y="4210050"/>
          <p14:tracePt t="12135" x="1579563" y="4210050"/>
          <p14:tracePt t="12137" x="1562100" y="4210050"/>
          <p14:tracePt t="12152" x="1533525" y="4210050"/>
          <p14:tracePt t="12168" x="1479550" y="4191000"/>
          <p14:tracePt t="12186" x="1452563" y="4183063"/>
          <p14:tracePt t="12201" x="1443038" y="4183063"/>
          <p14:tracePt t="12203" x="1433513" y="4183063"/>
          <p14:tracePt t="12218" x="1423988" y="4173538"/>
          <p14:tracePt t="12335" x="1423988" y="4154488"/>
          <p14:tracePt t="12342" x="1433513" y="4146550"/>
          <p14:tracePt t="12351" x="1443038" y="4137025"/>
          <p14:tracePt t="12370" x="1525588" y="4081463"/>
          <p14:tracePt t="12386" x="1598613" y="4064000"/>
          <p14:tracePt t="12401" x="1681163" y="4064000"/>
          <p14:tracePt t="12419" x="1817688" y="4064000"/>
          <p14:tracePt t="12434" x="1863725" y="4064000"/>
          <p14:tracePt t="12436" x="1900238" y="4064000"/>
          <p14:tracePt t="12451" x="1990725" y="4064000"/>
          <p14:tracePt t="12454" x="2063750" y="4054475"/>
          <p14:tracePt t="12468" x="2136775" y="4054475"/>
          <p14:tracePt t="12470" x="2209800" y="4054475"/>
          <p14:tracePt t="12484" x="2301875" y="4027488"/>
          <p14:tracePt t="12486" x="2374900" y="4027488"/>
          <p14:tracePt t="12490" x="2419350" y="4027488"/>
          <p14:tracePt t="12502" x="2465388" y="4027488"/>
          <p14:tracePt t="12504" x="2501900" y="4017963"/>
          <p14:tracePt t="12519" x="2520950" y="4017963"/>
          <p14:tracePt t="12534" x="2530475" y="4017963"/>
          <p14:tracePt t="12535" x="2538413" y="4017963"/>
          <p14:tracePt t="12553" x="2547938" y="4017963"/>
          <p14:tracePt t="12569" x="2557463" y="4017963"/>
          <p14:tracePt t="12586" x="2574925" y="4017963"/>
          <p14:tracePt t="12602" x="2603500" y="4017963"/>
          <p14:tracePt t="12915" x="2757488" y="4017963"/>
          <p14:tracePt t="12922" x="2968625" y="4027488"/>
          <p14:tracePt t="12935" x="3224213" y="4081463"/>
          <p14:tracePt t="12951" x="3297238" y="4100513"/>
          <p14:tracePt t="12954" x="3470275" y="4183063"/>
          <p14:tracePt t="12969" x="3606800" y="4210050"/>
          <p14:tracePt t="12985" x="3735388" y="4246563"/>
          <p14:tracePt t="13001" x="3781425" y="4256088"/>
          <p14:tracePt t="13003" x="3817938" y="4264025"/>
          <p14:tracePt t="13005" x="3854450" y="4264025"/>
          <p14:tracePt t="13019" x="3908425" y="4273550"/>
          <p14:tracePt t="13035" x="3944938" y="4273550"/>
          <p14:tracePt t="13037" x="3963988" y="4273550"/>
          <p14:tracePt t="13052" x="4008438" y="4283075"/>
          <p14:tracePt t="13054" x="4027488" y="4283075"/>
          <p14:tracePt t="13082" x="4037013" y="4283075"/>
          <p14:tracePt t="13442" x="4283075" y="4283075"/>
          <p14:tracePt t="13451" x="4548188" y="4283075"/>
          <p14:tracePt t="13469" x="4959350" y="4256088"/>
          <p14:tracePt t="13472" x="5086350" y="4256088"/>
          <p14:tracePt t="13486" x="5278438" y="4256088"/>
          <p14:tracePt t="13500" x="5341938" y="4256088"/>
          <p14:tracePt t="13502" x="5370513" y="4256088"/>
          <p14:tracePt t="13505" x="5397500" y="4256088"/>
          <p14:tracePt t="13518" x="5414963" y="4246563"/>
          <p14:tracePt t="13520" x="5434013" y="4246563"/>
          <p14:tracePt t="13535" x="5443538" y="4246563"/>
          <p14:tracePt t="13537" x="5451475" y="4246563"/>
          <p14:tracePt t="13551" x="5461000" y="4246563"/>
          <p14:tracePt t="13576" x="5470525" y="4237038"/>
          <p14:tracePt t="13618" x="5487988" y="4237038"/>
          <p14:tracePt t="13626" x="5497513" y="4237038"/>
          <p14:tracePt t="13635" x="5507038" y="4237038"/>
          <p14:tracePt t="13651" x="5524500" y="4237038"/>
          <p14:tracePt t="13654" x="5534025" y="4237038"/>
          <p14:tracePt t="13669" x="5553075" y="4237038"/>
          <p14:tracePt t="13684" x="5561013" y="4227513"/>
          <p14:tracePt t="13686" x="5580063" y="4227513"/>
          <p14:tracePt t="13701" x="5626100" y="4227513"/>
          <p14:tracePt t="13704" x="5653088" y="4227513"/>
          <p14:tracePt t="13718" x="5699125" y="4227513"/>
          <p14:tracePt t="13735" x="5726113" y="4227513"/>
          <p14:tracePt t="13737" x="5753100" y="4227513"/>
          <p14:tracePt t="13740" x="5799138" y="4227513"/>
          <p14:tracePt t="13752" x="5854700" y="4237038"/>
          <p14:tracePt t="13769" x="5927725" y="4246563"/>
          <p14:tracePt t="13784" x="5945188" y="4246563"/>
          <p14:tracePt t="13787" x="6000750" y="4256088"/>
          <p14:tracePt t="13802" x="6027738" y="4264025"/>
          <p14:tracePt t="13804" x="6064250" y="4264025"/>
          <p14:tracePt t="13818" x="6081713" y="4264025"/>
          <p14:tracePt t="13821" x="6110288" y="4264025"/>
          <p14:tracePt t="13825" x="6137275" y="4264025"/>
          <p14:tracePt t="13834" x="6164263" y="4264025"/>
          <p14:tracePt t="13837" x="6173788" y="4264025"/>
          <p14:tracePt t="13853" x="6183313" y="4264025"/>
          <p14:tracePt t="13869" x="6191250" y="4264025"/>
          <p14:tracePt t="13902" x="6200775" y="4264025"/>
          <p14:tracePt t="13916" x="6210300" y="4264025"/>
          <p14:tracePt t="13930" x="6219825" y="4264025"/>
          <p14:tracePt t="13936" x="6227763" y="4264025"/>
          <p14:tracePt t="13953" x="6237288" y="4264025"/>
          <p14:tracePt t="14063" x="6227763" y="4264025"/>
          <p14:tracePt t="14072" x="6183313" y="4264025"/>
          <p14:tracePt t="14085" x="6118225" y="4237038"/>
          <p14:tracePt t="14087" x="6027738" y="4227513"/>
          <p14:tracePt t="14102" x="5918200" y="4219575"/>
          <p14:tracePt t="14105" x="5543550" y="4219575"/>
          <p14:tracePt t="14119" x="5105400" y="4264025"/>
          <p14:tracePt t="14136" x="4621213" y="4329113"/>
          <p14:tracePt t="14151" x="4419600" y="4373563"/>
          <p14:tracePt t="14153" x="4256088" y="4402138"/>
          <p14:tracePt t="14156" x="4044950" y="4456113"/>
          <p14:tracePt t="14168" x="3808413" y="4502150"/>
          <p14:tracePt t="14170" x="3635375" y="4548188"/>
          <p14:tracePt t="14185" x="3506788" y="4575175"/>
          <p14:tracePt t="14187" x="3370263" y="4621213"/>
          <p14:tracePt t="14202" x="3114675" y="4665663"/>
          <p14:tracePt t="14204" x="2995613" y="4694238"/>
          <p14:tracePt t="14219" x="2822575" y="4721225"/>
          <p14:tracePt t="14234" x="2767013" y="4738688"/>
          <p14:tracePt t="14237" x="2693988" y="4748213"/>
          <p14:tracePt t="14251" x="2584450" y="4767263"/>
          <p14:tracePt t="14254" x="2511425" y="4775200"/>
          <p14:tracePt t="14270" x="2447925" y="4794250"/>
          <p14:tracePt t="14285" x="2392363" y="4803775"/>
          <p14:tracePt t="14287" x="2365375" y="4803775"/>
          <p14:tracePt t="14292" x="2328863" y="4821238"/>
          <p14:tracePt t="14301" x="2292350" y="4821238"/>
          <p14:tracePt t="14304" x="2273300" y="4830763"/>
          <p14:tracePt t="14318" x="2200275" y="4848225"/>
          <p14:tracePt t="14335" x="2136775" y="4848225"/>
          <p14:tracePt t="14352" x="2036763" y="4857750"/>
          <p14:tracePt t="14368" x="2009775" y="4857750"/>
          <p14:tracePt t="14371" x="1973263" y="4857750"/>
          <p14:tracePt t="14385" x="1936750" y="4867275"/>
          <p14:tracePt t="14402" x="1890713" y="4867275"/>
          <p14:tracePt t="14418" x="1881188" y="4867275"/>
          <p14:tracePt t="14420" x="1871663" y="4867275"/>
          <p14:tracePt t="14435" x="1863725" y="4867275"/>
          <p14:tracePt t="14437" x="1844675" y="4867275"/>
          <p14:tracePt t="14451" x="1844675" y="4857750"/>
          <p14:tracePt t="14600" x="1844675" y="4848225"/>
          <p14:tracePt t="14614" x="1854200" y="4848225"/>
          <p14:tracePt t="14621" x="1871663" y="4840288"/>
          <p14:tracePt t="14635" x="1900238" y="4811713"/>
          <p14:tracePt t="14651" x="1927225" y="4803775"/>
          <p14:tracePt t="14668" x="1954213" y="4794250"/>
          <p14:tracePt t="14671" x="1973263" y="4794250"/>
          <p14:tracePt t="14685" x="2000250" y="4784725"/>
          <p14:tracePt t="14701" x="2027238" y="4784725"/>
          <p14:tracePt t="14719" x="2054225" y="4784725"/>
          <p14:tracePt t="14721" x="2082800" y="4784725"/>
          <p14:tracePt t="14736" x="2090738" y="4784725"/>
          <p14:tracePt t="14751" x="2100263" y="4784725"/>
          <p14:tracePt t="14754" x="2119313" y="4784725"/>
          <p14:tracePt t="14833" x="2127250" y="4775200"/>
          <p14:tracePt t="14841" x="2146300" y="4775200"/>
          <p14:tracePt t="15355" x="2355850" y="4757738"/>
          <p14:tracePt t="15364" x="2667000" y="4721225"/>
          <p14:tracePt t="15371" x="3041650" y="4684713"/>
          <p14:tracePt t="15385" x="3433763" y="4665663"/>
          <p14:tracePt t="15388" x="3817938" y="4665663"/>
          <p14:tracePt t="15401" x="4511675" y="4675188"/>
          <p14:tracePt t="15404" x="4813300" y="4675188"/>
          <p14:tracePt t="15418" x="5022850" y="4684713"/>
          <p14:tracePt t="15421" x="5232400" y="4684713"/>
          <p14:tracePt t="15435" x="5397500" y="4702175"/>
          <p14:tracePt t="15438" x="5524500" y="4702175"/>
          <p14:tracePt t="15443" x="5626100" y="4702175"/>
          <p14:tracePt t="15450" x="5716588" y="4702175"/>
          <p14:tracePt t="15469" x="5899150" y="4721225"/>
          <p14:tracePt t="15485" x="5935663" y="4730750"/>
          <p14:tracePt t="15488" x="5972175" y="4730750"/>
          <p14:tracePt t="15501" x="5981700" y="4730750"/>
          <p14:tracePt t="15630" x="5981700" y="4738688"/>
          <p14:tracePt t="15639" x="5981700" y="4757738"/>
          <p14:tracePt t="15653" x="5981700" y="4821238"/>
          <p14:tracePt t="15667" x="5964238" y="4848225"/>
          <p14:tracePt t="15669" x="5927725" y="4884738"/>
          <p14:tracePt t="15686" x="5818188" y="5013325"/>
          <p14:tracePt t="15702" x="5699125" y="5086350"/>
          <p14:tracePt t="15718" x="5543550" y="5168900"/>
          <p14:tracePt t="15736" x="5195888" y="5259388"/>
          <p14:tracePt t="15752" x="5095875" y="5295900"/>
          <p14:tracePt t="15754" x="5005388" y="5332413"/>
          <p14:tracePt t="15768" x="4784725" y="5414963"/>
          <p14:tracePt t="15771" x="4684713" y="5451475"/>
          <p14:tracePt t="15786" x="4484688" y="5507038"/>
          <p14:tracePt t="15801" x="4392613" y="5514975"/>
          <p14:tracePt t="15802" x="4310063" y="5534025"/>
          <p14:tracePt t="15818" x="4100513" y="5551488"/>
          <p14:tracePt t="15821" x="3981450" y="5551488"/>
          <p14:tracePt t="15835" x="3835400" y="5561013"/>
          <p14:tracePt t="15851" x="3771900" y="5561013"/>
          <p14:tracePt t="15852" x="3725863" y="5561013"/>
          <p14:tracePt t="15856" x="3679825" y="5561013"/>
          <p14:tracePt t="15868" x="3652838" y="5561013"/>
          <p14:tracePt t="15870" x="3616325" y="5561013"/>
          <p14:tracePt t="15886" x="3552825" y="5551488"/>
          <p14:tracePt t="15902" x="3452813" y="5524500"/>
          <p14:tracePt t="15905" x="3406775" y="5507038"/>
          <p14:tracePt t="15919" x="3351213" y="5478463"/>
          <p14:tracePt t="15920" x="3297238" y="5461000"/>
          <p14:tracePt t="15936" x="3224213" y="5434013"/>
          <p14:tracePt t="15951" x="3151188" y="5397500"/>
          <p14:tracePt t="15968" x="3068638" y="5360988"/>
          <p14:tracePt t="15984" x="3049588" y="5351463"/>
          <p14:tracePt t="15986" x="3022600" y="5341938"/>
          <p14:tracePt t="16002" x="3005138" y="5332413"/>
          <p14:tracePt t="16004" x="2986088" y="5332413"/>
          <p14:tracePt t="16019" x="2959100" y="5314950"/>
          <p14:tracePt t="16036" x="2949575" y="5314950"/>
          <p14:tracePt t="16052" x="2940050" y="5314950"/>
          <p14:tracePt t="16069" x="2922588" y="5305425"/>
          <p14:tracePt t="16761" x="3022600" y="5324475"/>
          <p14:tracePt t="16769" x="3114675" y="5351463"/>
          <p14:tracePt t="16786" x="3278188" y="5405438"/>
          <p14:tracePt t="16788" x="3314700" y="5414963"/>
          <p14:tracePt t="16802" x="3333750" y="5424488"/>
          <p14:tracePt t="16804" x="3343275" y="5424488"/>
          <p14:tracePt t="19603" x="3297238" y="5580063"/>
          <p14:tracePt t="19611" x="3260725" y="5716588"/>
          <p14:tracePt t="19619" x="3205163" y="5835650"/>
          <p14:tracePt t="19635" x="3141663" y="6008688"/>
          <p14:tracePt t="19653" x="2976563" y="6392863"/>
          <p14:tracePt t="19668" x="2949575" y="6465888"/>
          <p14:tracePt t="19670" x="2922588" y="6519863"/>
          <p14:tracePt t="19684" x="2886075" y="6556375"/>
          <p14:tracePt t="19686" x="2867025" y="6619875"/>
          <p14:tracePt t="19689" x="2830513" y="6692900"/>
          <p14:tracePt t="21619" x="0" y="0"/>
        </p14:tracePtLst>
        <p14:tracePtLst>
          <p14:tracePt t="40454" x="3194050" y="6299200"/>
          <p14:tracePt t="40696" x="1927225" y="6392863"/>
          <p14:tracePt t="40698" x="1927225" y="6154738"/>
          <p14:tracePt t="40707" x="1927225" y="5962650"/>
          <p14:tracePt t="40719" x="1944688" y="5607050"/>
          <p14:tracePt t="40735" x="1944688" y="5507038"/>
          <p14:tracePt t="40737" x="1944688" y="5451475"/>
          <p14:tracePt t="40751" x="1944688" y="5295900"/>
          <p14:tracePt t="40754" x="1954213" y="5241925"/>
          <p14:tracePt t="40768" x="1954213" y="5195888"/>
          <p14:tracePt t="40770" x="1963738" y="5168900"/>
          <p14:tracePt t="40785" x="1963738" y="5149850"/>
          <p14:tracePt t="40788" x="1973263" y="5122863"/>
          <p14:tracePt t="40791" x="1973263" y="5105400"/>
          <p14:tracePt t="40802" x="1973263" y="5095875"/>
          <p14:tracePt t="40804" x="1973263" y="5086350"/>
          <p14:tracePt t="40820" x="1973263" y="5076825"/>
          <p14:tracePt t="40835" x="1973263" y="5049838"/>
          <p14:tracePt t="40853" x="1973263" y="5032375"/>
          <p14:tracePt t="40870" x="1973263" y="4976813"/>
          <p14:tracePt t="40884" x="1990725" y="4913313"/>
          <p14:tracePt t="40902" x="2036763" y="4738688"/>
          <p14:tracePt t="40919" x="2036763" y="4694238"/>
          <p14:tracePt t="40936" x="2036763" y="4675188"/>
          <p14:tracePt t="41341" x="2036763" y="4684713"/>
          <p14:tracePt t="41346" x="2036763" y="4694238"/>
          <p14:tracePt t="41354" x="2036763" y="4702175"/>
          <p14:tracePt t="41440" x="2036763" y="4711700"/>
          <p14:tracePt t="41460" x="2027238" y="4721225"/>
          <p14:tracePt t="41475" x="2009775" y="4730750"/>
          <p14:tracePt t="41481" x="1981200" y="4738688"/>
          <p14:tracePt t="41488" x="1973263" y="4748213"/>
          <p14:tracePt t="41502" x="1954213" y="4767263"/>
          <p14:tracePt t="41504" x="1944688" y="4767263"/>
          <p14:tracePt t="41518" x="1936750" y="4767263"/>
          <p14:tracePt t="41520" x="1917700" y="4767263"/>
          <p14:tracePt t="43126" x="1963738" y="4775200"/>
          <p14:tracePt t="43132" x="2036763" y="4775200"/>
          <p14:tracePt t="43139" x="2119313" y="4784725"/>
          <p14:tracePt t="43151" x="2146300" y="4794250"/>
          <p14:tracePt t="43169" x="2255838" y="4803775"/>
          <p14:tracePt t="43184" x="2319338" y="4811713"/>
          <p14:tracePt t="43202" x="2355850" y="4821238"/>
          <p14:tracePt t="43205" x="2374900" y="4830763"/>
          <p14:tracePt t="43218" x="2382838" y="4830763"/>
          <p14:tracePt t="43253" x="2392363" y="4830763"/>
          <p14:tracePt t="43268" x="2401888" y="4830763"/>
          <p14:tracePt t="43283" x="2411413" y="4830763"/>
          <p14:tracePt t="43289" x="2419350" y="4840288"/>
          <p14:tracePt t="43301" x="2438400" y="4840288"/>
          <p14:tracePt t="43303" x="2457450" y="4840288"/>
          <p14:tracePt t="43318" x="2474913" y="4840288"/>
          <p14:tracePt t="43334" x="2501900" y="4848225"/>
          <p14:tracePt t="43361" x="2511425" y="4848225"/>
          <p14:tracePt t="43373" x="2520950" y="4848225"/>
          <p14:tracePt t="43450" x="2530475" y="4848225"/>
          <p14:tracePt t="43472" x="2538413" y="4848225"/>
          <p14:tracePt t="43860" x="2547938" y="4657725"/>
          <p14:tracePt t="43867" x="2547938" y="4356100"/>
          <p14:tracePt t="43876" x="2566988" y="4027488"/>
          <p14:tracePt t="43885" x="2584450" y="3835400"/>
          <p14:tracePt t="43888" x="2584450" y="3652838"/>
          <p14:tracePt t="43902" x="2584450" y="3314700"/>
          <p14:tracePt t="43918" x="2574925" y="3224213"/>
          <p14:tracePt t="43920" x="2566988" y="3195638"/>
          <p14:tracePt t="43923" x="2547938" y="3178175"/>
          <p14:tracePt t="43935" x="2530475" y="3159125"/>
          <p14:tracePt t="43938" x="2493963" y="3141663"/>
          <p14:tracePt t="43952" x="2457450" y="3122613"/>
          <p14:tracePt t="43954" x="2438400" y="3105150"/>
          <p14:tracePt t="43968" x="2419350" y="3105150"/>
          <p14:tracePt t="43971" x="2382838" y="3078163"/>
          <p14:tracePt t="43972" x="2365375" y="3068638"/>
          <p14:tracePt t="43987" x="2346325" y="3068638"/>
          <p14:tracePt t="44002" x="2309813" y="3059113"/>
          <p14:tracePt t="44018" x="2282825" y="3059113"/>
          <p14:tracePt t="44035" x="2246313" y="3059113"/>
          <p14:tracePt t="44053" x="2236788" y="3068638"/>
          <p14:tracePt t="44069" x="2228850" y="3068638"/>
          <p14:tracePt t="44085" x="2219325" y="3078163"/>
          <p14:tracePt t="44207" x="2209800" y="3068638"/>
          <p14:tracePt t="44215" x="2200275" y="3059113"/>
          <p14:tracePt t="44222" x="2200275" y="3041650"/>
          <p14:tracePt t="44235" x="2200275" y="3013075"/>
          <p14:tracePt t="44382" x="2200275" y="3005138"/>
          <p14:tracePt t="44395" x="2200275" y="2995613"/>
          <p14:tracePt t="44418" x="2200275" y="2986088"/>
          <p14:tracePt t="44424" x="2209800" y="2976563"/>
          <p14:tracePt t="44435" x="2219325" y="2968625"/>
          <p14:tracePt t="44438" x="2236788" y="2940050"/>
          <p14:tracePt t="44452" x="2309813" y="2903538"/>
          <p14:tracePt t="44468" x="2355850" y="2886075"/>
          <p14:tracePt t="44469" x="2392363" y="2876550"/>
          <p14:tracePt t="44485" x="2501900" y="2830513"/>
          <p14:tracePt t="44488" x="2566988" y="2820988"/>
          <p14:tracePt t="44502" x="2647950" y="2803525"/>
          <p14:tracePt t="44517" x="2693988" y="2803525"/>
          <p14:tracePt t="44535" x="2740025" y="2803525"/>
          <p14:tracePt t="44538" x="2749550" y="2803525"/>
          <p14:tracePt t="44552" x="2786063" y="2820988"/>
          <p14:tracePt t="44568" x="2830513" y="2840038"/>
          <p14:tracePt t="44586" x="2949575" y="2903538"/>
          <p14:tracePt t="44602" x="2995613" y="2922588"/>
          <p14:tracePt t="44604" x="3022600" y="2949575"/>
          <p14:tracePt t="44618" x="3059113" y="2968625"/>
          <p14:tracePt t="44636" x="3105150" y="3005138"/>
          <p14:tracePt t="44652" x="3132138" y="3032125"/>
          <p14:tracePt t="44654" x="3151188" y="3041650"/>
          <p14:tracePt t="44668" x="3178175" y="3068638"/>
          <p14:tracePt t="44671" x="3214688" y="3105150"/>
          <p14:tracePt t="44686" x="3314700" y="3141663"/>
          <p14:tracePt t="44702" x="3379788" y="3159125"/>
          <p14:tracePt t="44705" x="3470275" y="3195638"/>
          <p14:tracePt t="44708" x="3562350" y="3214688"/>
          <p14:tracePt t="44718" x="3652838" y="3241675"/>
          <p14:tracePt t="44721" x="3725863" y="3251200"/>
          <p14:tracePt t="44736" x="3817938" y="3268663"/>
          <p14:tracePt t="44751" x="3854450" y="3278188"/>
          <p14:tracePt t="44753" x="3881438" y="3297238"/>
          <p14:tracePt t="44769" x="3944938" y="3341688"/>
          <p14:tracePt t="44786" x="3963988" y="3387725"/>
          <p14:tracePt t="44801" x="3963988" y="3414713"/>
          <p14:tracePt t="44805" x="3954463" y="3533775"/>
          <p14:tracePt t="44819" x="3927475" y="3633788"/>
          <p14:tracePt t="44835" x="3898900" y="3662363"/>
          <p14:tracePt t="44838" x="3890963" y="3689350"/>
          <p14:tracePt t="44851" x="3890963" y="3698875"/>
          <p14:tracePt t="44854" x="3881438" y="3698875"/>
          <p14:tracePt t="44868" x="3881438" y="3706813"/>
          <p14:tracePt t="44885" x="3890963" y="3706813"/>
          <p14:tracePt t="44888" x="3954463" y="3725863"/>
          <p14:tracePt t="44893" x="4064000" y="3725863"/>
          <p14:tracePt t="44901" x="4164013" y="3725863"/>
          <p14:tracePt t="44904" x="4283075" y="3716338"/>
          <p14:tracePt t="44919" x="4383088" y="3706813"/>
          <p14:tracePt t="44921" x="4456113" y="3698875"/>
          <p14:tracePt t="44935" x="4521200" y="3689350"/>
          <p14:tracePt t="44938" x="4684713" y="3643313"/>
          <p14:tracePt t="44951" x="4767263" y="3633788"/>
          <p14:tracePt t="44954" x="4821238" y="3633788"/>
          <p14:tracePt t="44969" x="4895850" y="3625850"/>
          <p14:tracePt t="44984" x="4922838" y="3616325"/>
          <p14:tracePt t="45032" x="4895850" y="3616325"/>
          <p14:tracePt t="45038" x="4867275" y="3616325"/>
          <p14:tracePt t="45052" x="4803775" y="3625850"/>
          <p14:tracePt t="45069" x="4794250" y="3625850"/>
          <p14:tracePt t="45102" x="4813300" y="3616325"/>
          <p14:tracePt t="45108" x="4895850" y="3579813"/>
          <p14:tracePt t="45118" x="5013325" y="3516313"/>
          <p14:tracePt t="45135" x="5151438" y="3487738"/>
          <p14:tracePt t="45138" x="5241925" y="3479800"/>
          <p14:tracePt t="45152" x="5451475" y="3451225"/>
          <p14:tracePt t="45168" x="5553075" y="3451225"/>
          <p14:tracePt t="45170" x="5626100" y="3451225"/>
          <p14:tracePt t="45173" x="5689600" y="3451225"/>
          <p14:tracePt t="45185" x="5772150" y="3470275"/>
          <p14:tracePt t="45202" x="5781675" y="3479800"/>
          <p14:tracePt t="45204" x="5808663" y="3487738"/>
          <p14:tracePt t="45218" x="5818188" y="3487738"/>
          <p14:tracePt t="45448" x="6273800" y="3479800"/>
          <p14:tracePt t="45456" x="6959600" y="3460750"/>
          <p14:tracePt t="45469" x="8191500" y="3516313"/>
          <p14:tracePt t="45484" x="8621713" y="3570288"/>
          <p14:tracePt t="45487" x="9004300" y="3652838"/>
          <p14:tracePt t="45502" x="9451975" y="3771900"/>
          <p14:tracePt t="45505" x="9571038" y="3816350"/>
          <p14:tracePt t="45519" x="9726613" y="3908425"/>
          <p14:tracePt t="45535" x="9763125" y="3954463"/>
          <p14:tracePt t="45538" x="9790113" y="3971925"/>
          <p14:tracePt t="45540" x="9799638" y="4027488"/>
          <p14:tracePt t="45553" x="9780588" y="4100513"/>
          <p14:tracePt t="45569" x="9772650" y="4110038"/>
          <p14:tracePt t="45787" x="10018713" y="3990975"/>
          <p14:tracePt t="45795" x="10374313" y="3752850"/>
          <p14:tracePt t="45802" x="10694988" y="3570288"/>
          <p14:tracePt t="45818" x="11169650" y="3424238"/>
          <p14:tracePt t="45821" x="11279188" y="3397250"/>
          <p14:tracePt t="45835" x="11315700" y="3387725"/>
          <p14:tracePt t="45851" x="11323638" y="3387725"/>
          <p14:tracePt t="45893" x="11250613" y="3378200"/>
          <p14:tracePt t="45898" x="11104563" y="3360738"/>
          <p14:tracePt t="45906" x="10950575" y="3351213"/>
          <p14:tracePt t="45918" x="10812463" y="3341688"/>
          <p14:tracePt t="45935" x="10493375" y="3314700"/>
          <p14:tracePt t="45952" x="10374313" y="3287713"/>
          <p14:tracePt t="45954" x="10283825" y="3278188"/>
          <p14:tracePt t="45956" x="10237788" y="3268663"/>
          <p14:tracePt t="45970" x="10182225" y="3241675"/>
          <p14:tracePt t="45985" x="10164763" y="3232150"/>
          <p14:tracePt t="45987" x="10145713" y="3195638"/>
          <p14:tracePt t="46002" x="10109200" y="3141663"/>
          <p14:tracePt t="46004" x="10101263" y="3095625"/>
          <p14:tracePt t="46019" x="10091738" y="3022600"/>
          <p14:tracePt t="46035" x="10091738" y="2976563"/>
          <p14:tracePt t="46037" x="10091738" y="2930525"/>
          <p14:tracePt t="46052" x="10118725" y="2894013"/>
          <p14:tracePt t="46054" x="10137775" y="2867025"/>
          <p14:tracePt t="46069" x="10201275" y="2830513"/>
          <p14:tracePt t="46085" x="10228263" y="2813050"/>
          <p14:tracePt t="46087" x="10247313" y="2803525"/>
          <p14:tracePt t="46092" x="10264775" y="2794000"/>
          <p14:tracePt t="46302" x="10575925" y="2794000"/>
          <p14:tracePt t="46308" x="10968038" y="2820988"/>
          <p14:tracePt t="46318" x="11342688" y="2886075"/>
          <p14:tracePt t="46336" x="11909425" y="3032125"/>
          <p14:tracePt t="46339" x="12072938" y="3105150"/>
          <p14:tracePt t="46736" x="11707813" y="2255838"/>
          <p14:tracePt t="46740" x="11379200" y="2027238"/>
          <p14:tracePt t="46752" x="11004550" y="1825625"/>
          <p14:tracePt t="46754" x="10685463" y="1635125"/>
          <p14:tracePt t="46768" x="10437813" y="1423988"/>
          <p14:tracePt t="46770" x="10237788" y="1223963"/>
          <p14:tracePt t="46785" x="9926638" y="949325"/>
          <p14:tracePt t="46802" x="9780588" y="849313"/>
          <p14:tracePt t="46818" x="9772650" y="822325"/>
          <p14:tracePt t="46821" x="9763125" y="812800"/>
          <p14:tracePt t="46835" x="9763125" y="793750"/>
          <p14:tracePt t="46924" x="9799638" y="793750"/>
          <p14:tracePt t="46930" x="9882188" y="793750"/>
          <p14:tracePt t="46936" x="10028238" y="793750"/>
          <p14:tracePt t="46952" x="10264775" y="849313"/>
          <p14:tracePt t="46968" x="10629900" y="949325"/>
          <p14:tracePt t="46985" x="11452225" y="1423988"/>
          <p14:tracePt t="47000" x="11698288" y="1616075"/>
          <p14:tracePt t="47001" x="11963400" y="1798638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775" y="1198321"/>
            <a:ext cx="34048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Pyramid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Times New Roman"/>
                <a:cs typeface="Times New Roman"/>
              </a:rPr>
              <a:t>Model: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775" y="2295855"/>
            <a:ext cx="35985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NIST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defines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three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models: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SaaS,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Paas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IaaS.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775" y="3393694"/>
            <a:ext cx="35185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 figure depicts their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relationship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hierarchical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layer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775" y="4491354"/>
            <a:ext cx="32981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consuming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layers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below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20582" y="2361133"/>
            <a:ext cx="280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SaaS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–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Software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as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Service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20582" y="3733545"/>
            <a:ext cx="2827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PaaS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– </a:t>
            </a:r>
            <a:r>
              <a:rPr sz="1800" b="1" dirty="0">
                <a:latin typeface="Times New Roman"/>
                <a:cs typeface="Times New Roman"/>
              </a:rPr>
              <a:t>Platform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Service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0582" y="5105527"/>
            <a:ext cx="3305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IaaS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–</a:t>
            </a:r>
            <a:r>
              <a:rPr sz="1800" b="1" spc="-5" dirty="0">
                <a:latin typeface="Times New Roman"/>
                <a:cs typeface="Times New Roman"/>
              </a:rPr>
              <a:t> Infrastructure as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Service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26054" y="1391158"/>
            <a:ext cx="5090795" cy="5026660"/>
            <a:chOff x="3226054" y="1391158"/>
            <a:chExt cx="5090795" cy="5026660"/>
          </a:xfrm>
        </p:grpSpPr>
        <p:sp>
          <p:nvSpPr>
            <p:cNvPr id="10" name="object 10"/>
            <p:cNvSpPr/>
            <p:nvPr/>
          </p:nvSpPr>
          <p:spPr>
            <a:xfrm>
              <a:off x="3232404" y="1397508"/>
              <a:ext cx="5078095" cy="5013960"/>
            </a:xfrm>
            <a:custGeom>
              <a:avLst/>
              <a:gdLst/>
              <a:ahLst/>
              <a:cxnLst/>
              <a:rect l="l" t="t" r="r" b="b"/>
              <a:pathLst>
                <a:path w="5078095" h="5013960">
                  <a:moveTo>
                    <a:pt x="2538984" y="0"/>
                  </a:moveTo>
                  <a:lnTo>
                    <a:pt x="0" y="5013959"/>
                  </a:lnTo>
                  <a:lnTo>
                    <a:pt x="5077968" y="5013959"/>
                  </a:lnTo>
                  <a:lnTo>
                    <a:pt x="253898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32404" y="1397508"/>
              <a:ext cx="5078095" cy="5013960"/>
            </a:xfrm>
            <a:custGeom>
              <a:avLst/>
              <a:gdLst/>
              <a:ahLst/>
              <a:cxnLst/>
              <a:rect l="l" t="t" r="r" b="b"/>
              <a:pathLst>
                <a:path w="5078095" h="5013960">
                  <a:moveTo>
                    <a:pt x="0" y="5013959"/>
                  </a:moveTo>
                  <a:lnTo>
                    <a:pt x="2538984" y="0"/>
                  </a:lnTo>
                  <a:lnTo>
                    <a:pt x="5077968" y="5013959"/>
                  </a:lnTo>
                  <a:lnTo>
                    <a:pt x="0" y="5013959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18026" y="3262122"/>
              <a:ext cx="3510915" cy="1534160"/>
            </a:xfrm>
            <a:custGeom>
              <a:avLst/>
              <a:gdLst/>
              <a:ahLst/>
              <a:cxnLst/>
              <a:rect l="l" t="t" r="r" b="b"/>
              <a:pathLst>
                <a:path w="3510915" h="1534160">
                  <a:moveTo>
                    <a:pt x="848868" y="0"/>
                  </a:moveTo>
                  <a:lnTo>
                    <a:pt x="2694051" y="0"/>
                  </a:lnTo>
                </a:path>
                <a:path w="3510915" h="1534160">
                  <a:moveTo>
                    <a:pt x="0" y="1525523"/>
                  </a:moveTo>
                  <a:lnTo>
                    <a:pt x="3510660" y="1533652"/>
                  </a:lnTo>
                </a:path>
              </a:pathLst>
            </a:custGeom>
            <a:ln w="38100">
              <a:solidFill>
                <a:srgbClr val="A9D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5995" y="2261540"/>
              <a:ext cx="1136040" cy="8551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05995" y="2261540"/>
              <a:ext cx="1136650" cy="855344"/>
            </a:xfrm>
            <a:custGeom>
              <a:avLst/>
              <a:gdLst/>
              <a:ahLst/>
              <a:cxnLst/>
              <a:rect l="l" t="t" r="r" b="b"/>
              <a:pathLst>
                <a:path w="1136650" h="855344">
                  <a:moveTo>
                    <a:pt x="102604" y="281380"/>
                  </a:moveTo>
                  <a:lnTo>
                    <a:pt x="102532" y="232631"/>
                  </a:lnTo>
                  <a:lnTo>
                    <a:pt x="114560" y="187127"/>
                  </a:lnTo>
                  <a:lnTo>
                    <a:pt x="137243" y="146823"/>
                  </a:lnTo>
                  <a:lnTo>
                    <a:pt x="169133" y="113674"/>
                  </a:lnTo>
                  <a:lnTo>
                    <a:pt x="208784" y="89633"/>
                  </a:lnTo>
                  <a:lnTo>
                    <a:pt x="254750" y="76656"/>
                  </a:lnTo>
                  <a:lnTo>
                    <a:pt x="284317" y="75110"/>
                  </a:lnTo>
                  <a:lnTo>
                    <a:pt x="313551" y="78577"/>
                  </a:lnTo>
                  <a:lnTo>
                    <a:pt x="341832" y="86925"/>
                  </a:lnTo>
                  <a:lnTo>
                    <a:pt x="368542" y="100024"/>
                  </a:lnTo>
                  <a:lnTo>
                    <a:pt x="395664" y="63276"/>
                  </a:lnTo>
                  <a:lnTo>
                    <a:pt x="431351" y="37965"/>
                  </a:lnTo>
                  <a:lnTo>
                    <a:pt x="472463" y="25071"/>
                  </a:lnTo>
                  <a:lnTo>
                    <a:pt x="515862" y="25575"/>
                  </a:lnTo>
                  <a:lnTo>
                    <a:pt x="558407" y="40461"/>
                  </a:lnTo>
                  <a:lnTo>
                    <a:pt x="590919" y="64972"/>
                  </a:lnTo>
                  <a:lnTo>
                    <a:pt x="618974" y="28106"/>
                  </a:lnTo>
                  <a:lnTo>
                    <a:pt x="657340" y="5885"/>
                  </a:lnTo>
                  <a:lnTo>
                    <a:pt x="701039" y="0"/>
                  </a:lnTo>
                  <a:lnTo>
                    <a:pt x="745097" y="12140"/>
                  </a:lnTo>
                  <a:lnTo>
                    <a:pt x="756437" y="18869"/>
                  </a:lnTo>
                  <a:lnTo>
                    <a:pt x="766956" y="26824"/>
                  </a:lnTo>
                  <a:lnTo>
                    <a:pt x="776547" y="35946"/>
                  </a:lnTo>
                  <a:lnTo>
                    <a:pt x="785102" y="46176"/>
                  </a:lnTo>
                  <a:lnTo>
                    <a:pt x="824922" y="14041"/>
                  </a:lnTo>
                  <a:lnTo>
                    <a:pt x="872112" y="456"/>
                  </a:lnTo>
                  <a:lnTo>
                    <a:pt x="920851" y="5921"/>
                  </a:lnTo>
                  <a:lnTo>
                    <a:pt x="965315" y="30936"/>
                  </a:lnTo>
                  <a:lnTo>
                    <a:pt x="980846" y="46936"/>
                  </a:lnTo>
                  <a:lnTo>
                    <a:pt x="993366" y="65305"/>
                  </a:lnTo>
                  <a:lnTo>
                    <a:pt x="1002623" y="85603"/>
                  </a:lnTo>
                  <a:lnTo>
                    <a:pt x="1008368" y="107390"/>
                  </a:lnTo>
                  <a:lnTo>
                    <a:pt x="1049304" y="126396"/>
                  </a:lnTo>
                  <a:lnTo>
                    <a:pt x="1081262" y="156479"/>
                  </a:lnTo>
                  <a:lnTo>
                    <a:pt x="1102606" y="194724"/>
                  </a:lnTo>
                  <a:lnTo>
                    <a:pt x="1111703" y="238218"/>
                  </a:lnTo>
                  <a:lnTo>
                    <a:pt x="1106920" y="284047"/>
                  </a:lnTo>
                  <a:lnTo>
                    <a:pt x="1105269" y="290524"/>
                  </a:lnTo>
                  <a:lnTo>
                    <a:pt x="1103110" y="296874"/>
                  </a:lnTo>
                  <a:lnTo>
                    <a:pt x="1100570" y="302970"/>
                  </a:lnTo>
                  <a:lnTo>
                    <a:pt x="1124371" y="345394"/>
                  </a:lnTo>
                  <a:lnTo>
                    <a:pt x="1136040" y="391160"/>
                  </a:lnTo>
                  <a:lnTo>
                    <a:pt x="1135891" y="437828"/>
                  </a:lnTo>
                  <a:lnTo>
                    <a:pt x="1124239" y="482962"/>
                  </a:lnTo>
                  <a:lnTo>
                    <a:pt x="1101396" y="524123"/>
                  </a:lnTo>
                  <a:lnTo>
                    <a:pt x="1067677" y="558875"/>
                  </a:lnTo>
                  <a:lnTo>
                    <a:pt x="1028307" y="582322"/>
                  </a:lnTo>
                  <a:lnTo>
                    <a:pt x="984365" y="594816"/>
                  </a:lnTo>
                  <a:lnTo>
                    <a:pt x="976237" y="643954"/>
                  </a:lnTo>
                  <a:lnTo>
                    <a:pt x="954301" y="686502"/>
                  </a:lnTo>
                  <a:lnTo>
                    <a:pt x="921088" y="719924"/>
                  </a:lnTo>
                  <a:lnTo>
                    <a:pt x="879127" y="741685"/>
                  </a:lnTo>
                  <a:lnTo>
                    <a:pt x="830949" y="749248"/>
                  </a:lnTo>
                  <a:lnTo>
                    <a:pt x="809990" y="747593"/>
                  </a:lnTo>
                  <a:lnTo>
                    <a:pt x="789578" y="743057"/>
                  </a:lnTo>
                  <a:lnTo>
                    <a:pt x="769977" y="735710"/>
                  </a:lnTo>
                  <a:lnTo>
                    <a:pt x="751447" y="725626"/>
                  </a:lnTo>
                  <a:lnTo>
                    <a:pt x="731724" y="770136"/>
                  </a:lnTo>
                  <a:lnTo>
                    <a:pt x="702293" y="806501"/>
                  </a:lnTo>
                  <a:lnTo>
                    <a:pt x="665277" y="833560"/>
                  </a:lnTo>
                  <a:lnTo>
                    <a:pt x="622800" y="850152"/>
                  </a:lnTo>
                  <a:lnTo>
                    <a:pt x="576986" y="855116"/>
                  </a:lnTo>
                  <a:lnTo>
                    <a:pt x="529959" y="847292"/>
                  </a:lnTo>
                  <a:lnTo>
                    <a:pt x="501522" y="835648"/>
                  </a:lnTo>
                  <a:lnTo>
                    <a:pt x="475634" y="819288"/>
                  </a:lnTo>
                  <a:lnTo>
                    <a:pt x="452842" y="798643"/>
                  </a:lnTo>
                  <a:lnTo>
                    <a:pt x="433693" y="774140"/>
                  </a:lnTo>
                  <a:lnTo>
                    <a:pt x="391012" y="794046"/>
                  </a:lnTo>
                  <a:lnTo>
                    <a:pt x="346492" y="803211"/>
                  </a:lnTo>
                  <a:lnTo>
                    <a:pt x="301808" y="802058"/>
                  </a:lnTo>
                  <a:lnTo>
                    <a:pt x="258634" y="791014"/>
                  </a:lnTo>
                  <a:lnTo>
                    <a:pt x="218646" y="770500"/>
                  </a:lnTo>
                  <a:lnTo>
                    <a:pt x="183519" y="740943"/>
                  </a:lnTo>
                  <a:lnTo>
                    <a:pt x="154928" y="702766"/>
                  </a:lnTo>
                  <a:lnTo>
                    <a:pt x="154166" y="701496"/>
                  </a:lnTo>
                  <a:lnTo>
                    <a:pt x="153404" y="700226"/>
                  </a:lnTo>
                  <a:lnTo>
                    <a:pt x="152769" y="698956"/>
                  </a:lnTo>
                  <a:lnTo>
                    <a:pt x="107326" y="695174"/>
                  </a:lnTo>
                  <a:lnTo>
                    <a:pt x="68218" y="674604"/>
                  </a:lnTo>
                  <a:lnTo>
                    <a:pt x="39540" y="640556"/>
                  </a:lnTo>
                  <a:lnTo>
                    <a:pt x="25388" y="596340"/>
                  </a:lnTo>
                  <a:lnTo>
                    <a:pt x="25199" y="570765"/>
                  </a:lnTo>
                  <a:lnTo>
                    <a:pt x="30356" y="546048"/>
                  </a:lnTo>
                  <a:lnTo>
                    <a:pt x="40586" y="523045"/>
                  </a:lnTo>
                  <a:lnTo>
                    <a:pt x="55614" y="502614"/>
                  </a:lnTo>
                  <a:lnTo>
                    <a:pt x="21756" y="471525"/>
                  </a:lnTo>
                  <a:lnTo>
                    <a:pt x="2782" y="430875"/>
                  </a:lnTo>
                  <a:lnTo>
                    <a:pt x="0" y="385867"/>
                  </a:lnTo>
                  <a:lnTo>
                    <a:pt x="14720" y="341705"/>
                  </a:lnTo>
                  <a:lnTo>
                    <a:pt x="30974" y="319587"/>
                  </a:lnTo>
                  <a:lnTo>
                    <a:pt x="51502" y="302208"/>
                  </a:lnTo>
                  <a:lnTo>
                    <a:pt x="75388" y="290163"/>
                  </a:lnTo>
                  <a:lnTo>
                    <a:pt x="101715" y="284047"/>
                  </a:lnTo>
                  <a:lnTo>
                    <a:pt x="102604" y="281380"/>
                  </a:lnTo>
                  <a:close/>
                </a:path>
                <a:path w="1136650" h="855344">
                  <a:moveTo>
                    <a:pt x="123432" y="515060"/>
                  </a:moveTo>
                  <a:lnTo>
                    <a:pt x="106050" y="515117"/>
                  </a:lnTo>
                  <a:lnTo>
                    <a:pt x="88967" y="512472"/>
                  </a:lnTo>
                  <a:lnTo>
                    <a:pt x="72479" y="507184"/>
                  </a:lnTo>
                  <a:lnTo>
                    <a:pt x="56884" y="499312"/>
                  </a:lnTo>
                </a:path>
                <a:path w="1136650" h="855344">
                  <a:moveTo>
                    <a:pt x="182360" y="687653"/>
                  </a:moveTo>
                  <a:lnTo>
                    <a:pt x="175242" y="690272"/>
                  </a:lnTo>
                  <a:lnTo>
                    <a:pt x="167993" y="692415"/>
                  </a:lnTo>
                  <a:lnTo>
                    <a:pt x="160625" y="694082"/>
                  </a:lnTo>
                  <a:lnTo>
                    <a:pt x="153150" y="695273"/>
                  </a:lnTo>
                </a:path>
                <a:path w="1136650" h="855344">
                  <a:moveTo>
                    <a:pt x="433693" y="770711"/>
                  </a:moveTo>
                  <a:lnTo>
                    <a:pt x="428595" y="762420"/>
                  </a:lnTo>
                  <a:lnTo>
                    <a:pt x="423961" y="753915"/>
                  </a:lnTo>
                  <a:lnTo>
                    <a:pt x="419780" y="745172"/>
                  </a:lnTo>
                  <a:lnTo>
                    <a:pt x="416040" y="736167"/>
                  </a:lnTo>
                </a:path>
                <a:path w="1136650" h="855344">
                  <a:moveTo>
                    <a:pt x="758686" y="684732"/>
                  </a:moveTo>
                  <a:lnTo>
                    <a:pt x="757610" y="694324"/>
                  </a:lnTo>
                  <a:lnTo>
                    <a:pt x="756082" y="703845"/>
                  </a:lnTo>
                  <a:lnTo>
                    <a:pt x="754078" y="713271"/>
                  </a:lnTo>
                  <a:lnTo>
                    <a:pt x="751574" y="722578"/>
                  </a:lnTo>
                </a:path>
                <a:path w="1136650" h="855344">
                  <a:moveTo>
                    <a:pt x="898132" y="451306"/>
                  </a:moveTo>
                  <a:lnTo>
                    <a:pt x="933866" y="476015"/>
                  </a:lnTo>
                  <a:lnTo>
                    <a:pt x="960933" y="509250"/>
                  </a:lnTo>
                  <a:lnTo>
                    <a:pt x="977999" y="548818"/>
                  </a:lnTo>
                  <a:lnTo>
                    <a:pt x="983730" y="592530"/>
                  </a:lnTo>
                </a:path>
                <a:path w="1136650" h="855344">
                  <a:moveTo>
                    <a:pt x="1099935" y="300938"/>
                  </a:moveTo>
                  <a:lnTo>
                    <a:pt x="1092731" y="315803"/>
                  </a:lnTo>
                  <a:lnTo>
                    <a:pt x="1083933" y="329656"/>
                  </a:lnTo>
                  <a:lnTo>
                    <a:pt x="1073610" y="342390"/>
                  </a:lnTo>
                  <a:lnTo>
                    <a:pt x="1061835" y="353897"/>
                  </a:lnTo>
                </a:path>
                <a:path w="1136650" h="855344">
                  <a:moveTo>
                    <a:pt x="1008622" y="104469"/>
                  </a:moveTo>
                  <a:lnTo>
                    <a:pt x="1010019" y="112724"/>
                  </a:lnTo>
                  <a:lnTo>
                    <a:pt x="1010654" y="120979"/>
                  </a:lnTo>
                  <a:lnTo>
                    <a:pt x="1010527" y="129361"/>
                  </a:lnTo>
                </a:path>
                <a:path w="1136650" h="855344">
                  <a:moveTo>
                    <a:pt x="765290" y="75259"/>
                  </a:moveTo>
                  <a:lnTo>
                    <a:pt x="769290" y="66742"/>
                  </a:lnTo>
                  <a:lnTo>
                    <a:pt x="773862" y="58558"/>
                  </a:lnTo>
                  <a:lnTo>
                    <a:pt x="779006" y="50756"/>
                  </a:lnTo>
                  <a:lnTo>
                    <a:pt x="784721" y="43382"/>
                  </a:lnTo>
                </a:path>
                <a:path w="1136650" h="855344">
                  <a:moveTo>
                    <a:pt x="582664" y="90499"/>
                  </a:moveTo>
                  <a:lnTo>
                    <a:pt x="584402" y="83353"/>
                  </a:lnTo>
                  <a:lnTo>
                    <a:pt x="586569" y="76386"/>
                  </a:lnTo>
                  <a:lnTo>
                    <a:pt x="589164" y="69586"/>
                  </a:lnTo>
                  <a:lnTo>
                    <a:pt x="592189" y="62940"/>
                  </a:lnTo>
                </a:path>
                <a:path w="1136650" h="855344">
                  <a:moveTo>
                    <a:pt x="368415" y="99770"/>
                  </a:moveTo>
                  <a:lnTo>
                    <a:pt x="377557" y="105652"/>
                  </a:lnTo>
                  <a:lnTo>
                    <a:pt x="386306" y="112057"/>
                  </a:lnTo>
                  <a:lnTo>
                    <a:pt x="394650" y="118987"/>
                  </a:lnTo>
                  <a:lnTo>
                    <a:pt x="402578" y="126440"/>
                  </a:lnTo>
                </a:path>
                <a:path w="1136650" h="855344">
                  <a:moveTo>
                    <a:pt x="108573" y="309447"/>
                  </a:moveTo>
                  <a:lnTo>
                    <a:pt x="106693" y="302543"/>
                  </a:lnTo>
                  <a:lnTo>
                    <a:pt x="105064" y="295556"/>
                  </a:lnTo>
                  <a:lnTo>
                    <a:pt x="103697" y="288498"/>
                  </a:lnTo>
                  <a:lnTo>
                    <a:pt x="102604" y="281380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51728" y="2492501"/>
            <a:ext cx="563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S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22536" y="3545475"/>
            <a:ext cx="1531620" cy="963930"/>
            <a:chOff x="5022536" y="3545475"/>
            <a:chExt cx="1531620" cy="96393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5711" y="3548650"/>
              <a:ext cx="1525078" cy="9575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25711" y="3548650"/>
              <a:ext cx="1525270" cy="957580"/>
            </a:xfrm>
            <a:custGeom>
              <a:avLst/>
              <a:gdLst/>
              <a:ahLst/>
              <a:cxnLst/>
              <a:rect l="l" t="t" r="r" b="b"/>
              <a:pathLst>
                <a:path w="1525270" h="957579">
                  <a:moveTo>
                    <a:pt x="137981" y="315071"/>
                  </a:moveTo>
                  <a:lnTo>
                    <a:pt x="136333" y="273779"/>
                  </a:lnTo>
                  <a:lnTo>
                    <a:pt x="144079" y="234241"/>
                  </a:lnTo>
                  <a:lnTo>
                    <a:pt x="160402" y="197380"/>
                  </a:lnTo>
                  <a:lnTo>
                    <a:pt x="184479" y="164115"/>
                  </a:lnTo>
                  <a:lnTo>
                    <a:pt x="215492" y="135369"/>
                  </a:lnTo>
                  <a:lnTo>
                    <a:pt x="252621" y="112063"/>
                  </a:lnTo>
                  <a:lnTo>
                    <a:pt x="295044" y="95118"/>
                  </a:lnTo>
                  <a:lnTo>
                    <a:pt x="341943" y="85455"/>
                  </a:lnTo>
                  <a:lnTo>
                    <a:pt x="381599" y="83720"/>
                  </a:lnTo>
                  <a:lnTo>
                    <a:pt x="420779" y="87582"/>
                  </a:lnTo>
                  <a:lnTo>
                    <a:pt x="458672" y="96920"/>
                  </a:lnTo>
                  <a:lnTo>
                    <a:pt x="494470" y="111617"/>
                  </a:lnTo>
                  <a:lnTo>
                    <a:pt x="523880" y="76471"/>
                  </a:lnTo>
                  <a:lnTo>
                    <a:pt x="561724" y="50073"/>
                  </a:lnTo>
                  <a:lnTo>
                    <a:pt x="605580" y="33067"/>
                  </a:lnTo>
                  <a:lnTo>
                    <a:pt x="653023" y="26094"/>
                  </a:lnTo>
                  <a:lnTo>
                    <a:pt x="701630" y="29796"/>
                  </a:lnTo>
                  <a:lnTo>
                    <a:pt x="748978" y="44815"/>
                  </a:lnTo>
                  <a:lnTo>
                    <a:pt x="782626" y="64496"/>
                  </a:lnTo>
                  <a:lnTo>
                    <a:pt x="792666" y="72374"/>
                  </a:lnTo>
                  <a:lnTo>
                    <a:pt x="821421" y="38031"/>
                  </a:lnTo>
                  <a:lnTo>
                    <a:pt x="859850" y="13978"/>
                  </a:lnTo>
                  <a:lnTo>
                    <a:pt x="904552" y="1178"/>
                  </a:lnTo>
                  <a:lnTo>
                    <a:pt x="952126" y="595"/>
                  </a:lnTo>
                  <a:lnTo>
                    <a:pt x="999168" y="13192"/>
                  </a:lnTo>
                  <a:lnTo>
                    <a:pt x="1014456" y="20679"/>
                  </a:lnTo>
                  <a:lnTo>
                    <a:pt x="1028601" y="29559"/>
                  </a:lnTo>
                  <a:lnTo>
                    <a:pt x="1041459" y="39749"/>
                  </a:lnTo>
                  <a:lnTo>
                    <a:pt x="1052889" y="51165"/>
                  </a:lnTo>
                  <a:lnTo>
                    <a:pt x="1087018" y="24893"/>
                  </a:lnTo>
                  <a:lnTo>
                    <a:pt x="1126658" y="7782"/>
                  </a:lnTo>
                  <a:lnTo>
                    <a:pt x="1169507" y="0"/>
                  </a:lnTo>
                  <a:lnTo>
                    <a:pt x="1213267" y="1710"/>
                  </a:lnTo>
                  <a:lnTo>
                    <a:pt x="1255637" y="13079"/>
                  </a:lnTo>
                  <a:lnTo>
                    <a:pt x="1294316" y="34274"/>
                  </a:lnTo>
                  <a:lnTo>
                    <a:pt x="1331988" y="72739"/>
                  </a:lnTo>
                  <a:lnTo>
                    <a:pt x="1352228" y="119872"/>
                  </a:lnTo>
                  <a:lnTo>
                    <a:pt x="1398701" y="136734"/>
                  </a:lnTo>
                  <a:lnTo>
                    <a:pt x="1437074" y="162572"/>
                  </a:lnTo>
                  <a:lnTo>
                    <a:pt x="1466084" y="195500"/>
                  </a:lnTo>
                  <a:lnTo>
                    <a:pt x="1484468" y="233635"/>
                  </a:lnTo>
                  <a:lnTo>
                    <a:pt x="1490964" y="275094"/>
                  </a:lnTo>
                  <a:lnTo>
                    <a:pt x="1484308" y="317992"/>
                  </a:lnTo>
                  <a:lnTo>
                    <a:pt x="1482022" y="325231"/>
                  </a:lnTo>
                  <a:lnTo>
                    <a:pt x="1479101" y="332343"/>
                  </a:lnTo>
                  <a:lnTo>
                    <a:pt x="1475672" y="339201"/>
                  </a:lnTo>
                  <a:lnTo>
                    <a:pt x="1504043" y="379712"/>
                  </a:lnTo>
                  <a:lnTo>
                    <a:pt x="1520423" y="423247"/>
                  </a:lnTo>
                  <a:lnTo>
                    <a:pt x="1525078" y="468086"/>
                  </a:lnTo>
                  <a:lnTo>
                    <a:pt x="1518272" y="512510"/>
                  </a:lnTo>
                  <a:lnTo>
                    <a:pt x="1500269" y="554799"/>
                  </a:lnTo>
                  <a:lnTo>
                    <a:pt x="1471334" y="593233"/>
                  </a:lnTo>
                  <a:lnTo>
                    <a:pt x="1431730" y="626094"/>
                  </a:lnTo>
                  <a:lnTo>
                    <a:pt x="1378851" y="652414"/>
                  </a:lnTo>
                  <a:lnTo>
                    <a:pt x="1319970" y="666353"/>
                  </a:lnTo>
                  <a:lnTo>
                    <a:pt x="1312253" y="712707"/>
                  </a:lnTo>
                  <a:lnTo>
                    <a:pt x="1291297" y="754274"/>
                  </a:lnTo>
                  <a:lnTo>
                    <a:pt x="1259058" y="789400"/>
                  </a:lnTo>
                  <a:lnTo>
                    <a:pt x="1217496" y="816429"/>
                  </a:lnTo>
                  <a:lnTo>
                    <a:pt x="1168567" y="833707"/>
                  </a:lnTo>
                  <a:lnTo>
                    <a:pt x="1114230" y="839581"/>
                  </a:lnTo>
                  <a:lnTo>
                    <a:pt x="1086243" y="837719"/>
                  </a:lnTo>
                  <a:lnTo>
                    <a:pt x="1058922" y="832596"/>
                  </a:lnTo>
                  <a:lnTo>
                    <a:pt x="1032649" y="824329"/>
                  </a:lnTo>
                  <a:lnTo>
                    <a:pt x="1007804" y="813038"/>
                  </a:lnTo>
                  <a:lnTo>
                    <a:pt x="989269" y="851273"/>
                  </a:lnTo>
                  <a:lnTo>
                    <a:pt x="963035" y="884554"/>
                  </a:lnTo>
                  <a:lnTo>
                    <a:pt x="930297" y="912336"/>
                  </a:lnTo>
                  <a:lnTo>
                    <a:pt x="892250" y="934069"/>
                  </a:lnTo>
                  <a:lnTo>
                    <a:pt x="850090" y="949205"/>
                  </a:lnTo>
                  <a:lnTo>
                    <a:pt x="805011" y="957198"/>
                  </a:lnTo>
                  <a:lnTo>
                    <a:pt x="758209" y="957500"/>
                  </a:lnTo>
                  <a:lnTo>
                    <a:pt x="710878" y="949563"/>
                  </a:lnTo>
                  <a:lnTo>
                    <a:pt x="672733" y="936474"/>
                  </a:lnTo>
                  <a:lnTo>
                    <a:pt x="638028" y="918098"/>
                  </a:lnTo>
                  <a:lnTo>
                    <a:pt x="607491" y="894913"/>
                  </a:lnTo>
                  <a:lnTo>
                    <a:pt x="581846" y="867394"/>
                  </a:lnTo>
                  <a:lnTo>
                    <a:pt x="537629" y="885827"/>
                  </a:lnTo>
                  <a:lnTo>
                    <a:pt x="491618" y="896911"/>
                  </a:lnTo>
                  <a:lnTo>
                    <a:pt x="444870" y="900870"/>
                  </a:lnTo>
                  <a:lnTo>
                    <a:pt x="398442" y="897927"/>
                  </a:lnTo>
                  <a:lnTo>
                    <a:pt x="353390" y="888305"/>
                  </a:lnTo>
                  <a:lnTo>
                    <a:pt x="310772" y="872229"/>
                  </a:lnTo>
                  <a:lnTo>
                    <a:pt x="271644" y="849922"/>
                  </a:lnTo>
                  <a:lnTo>
                    <a:pt x="237063" y="821608"/>
                  </a:lnTo>
                  <a:lnTo>
                    <a:pt x="208085" y="787511"/>
                  </a:lnTo>
                  <a:lnTo>
                    <a:pt x="206180" y="784717"/>
                  </a:lnTo>
                  <a:lnTo>
                    <a:pt x="205164" y="783193"/>
                  </a:lnTo>
                  <a:lnTo>
                    <a:pt x="155982" y="781406"/>
                  </a:lnTo>
                  <a:lnTo>
                    <a:pt x="111506" y="767105"/>
                  </a:lnTo>
                  <a:lnTo>
                    <a:pt x="74552" y="742191"/>
                  </a:lnTo>
                  <a:lnTo>
                    <a:pt x="47936" y="708565"/>
                  </a:lnTo>
                  <a:lnTo>
                    <a:pt x="34476" y="668131"/>
                  </a:lnTo>
                  <a:lnTo>
                    <a:pt x="34252" y="639504"/>
                  </a:lnTo>
                  <a:lnTo>
                    <a:pt x="41160" y="611806"/>
                  </a:lnTo>
                  <a:lnTo>
                    <a:pt x="54854" y="586013"/>
                  </a:lnTo>
                  <a:lnTo>
                    <a:pt x="74989" y="563102"/>
                  </a:lnTo>
                  <a:lnTo>
                    <a:pt x="37146" y="536225"/>
                  </a:lnTo>
                  <a:lnTo>
                    <a:pt x="11849" y="501772"/>
                  </a:lnTo>
                  <a:lnTo>
                    <a:pt x="0" y="462710"/>
                  </a:lnTo>
                  <a:lnTo>
                    <a:pt x="2500" y="422008"/>
                  </a:lnTo>
                  <a:lnTo>
                    <a:pt x="20252" y="382635"/>
                  </a:lnTo>
                  <a:lnTo>
                    <a:pt x="69528" y="338312"/>
                  </a:lnTo>
                  <a:lnTo>
                    <a:pt x="136711" y="317992"/>
                  </a:lnTo>
                  <a:lnTo>
                    <a:pt x="137981" y="315071"/>
                  </a:lnTo>
                  <a:close/>
                </a:path>
                <a:path w="1525270" h="957579">
                  <a:moveTo>
                    <a:pt x="166048" y="577072"/>
                  </a:moveTo>
                  <a:lnTo>
                    <a:pt x="142702" y="577080"/>
                  </a:lnTo>
                  <a:lnTo>
                    <a:pt x="119773" y="574087"/>
                  </a:lnTo>
                  <a:lnTo>
                    <a:pt x="97629" y="568142"/>
                  </a:lnTo>
                  <a:lnTo>
                    <a:pt x="76640" y="559292"/>
                  </a:lnTo>
                </a:path>
                <a:path w="1525270" h="957579">
                  <a:moveTo>
                    <a:pt x="244788" y="770620"/>
                  </a:moveTo>
                  <a:lnTo>
                    <a:pt x="235321" y="773519"/>
                  </a:lnTo>
                  <a:lnTo>
                    <a:pt x="225627" y="775906"/>
                  </a:lnTo>
                  <a:lnTo>
                    <a:pt x="215767" y="777746"/>
                  </a:lnTo>
                  <a:lnTo>
                    <a:pt x="205799" y="779002"/>
                  </a:lnTo>
                </a:path>
                <a:path w="1525270" h="957579">
                  <a:moveTo>
                    <a:pt x="581719" y="863584"/>
                  </a:moveTo>
                  <a:lnTo>
                    <a:pt x="574959" y="854372"/>
                  </a:lnTo>
                  <a:lnTo>
                    <a:pt x="568781" y="844851"/>
                  </a:lnTo>
                  <a:lnTo>
                    <a:pt x="563199" y="835044"/>
                  </a:lnTo>
                  <a:lnTo>
                    <a:pt x="558224" y="824976"/>
                  </a:lnTo>
                </a:path>
                <a:path w="1525270" h="957579">
                  <a:moveTo>
                    <a:pt x="1017329" y="767318"/>
                  </a:moveTo>
                  <a:lnTo>
                    <a:pt x="1016022" y="778051"/>
                  </a:lnTo>
                  <a:lnTo>
                    <a:pt x="1014012" y="788701"/>
                  </a:lnTo>
                  <a:lnTo>
                    <a:pt x="1011311" y="799232"/>
                  </a:lnTo>
                  <a:lnTo>
                    <a:pt x="1007931" y="809609"/>
                  </a:lnTo>
                </a:path>
                <a:path w="1525270" h="957579">
                  <a:moveTo>
                    <a:pt x="1204400" y="505571"/>
                  </a:moveTo>
                  <a:lnTo>
                    <a:pt x="1252252" y="533278"/>
                  </a:lnTo>
                  <a:lnTo>
                    <a:pt x="1288506" y="570547"/>
                  </a:lnTo>
                  <a:lnTo>
                    <a:pt x="1311378" y="614888"/>
                  </a:lnTo>
                  <a:lnTo>
                    <a:pt x="1319081" y="663813"/>
                  </a:lnTo>
                </a:path>
                <a:path w="1525270" h="957579">
                  <a:moveTo>
                    <a:pt x="1475037" y="336915"/>
                  </a:moveTo>
                  <a:lnTo>
                    <a:pt x="1465290" y="353558"/>
                  </a:lnTo>
                  <a:lnTo>
                    <a:pt x="1453447" y="369093"/>
                  </a:lnTo>
                  <a:lnTo>
                    <a:pt x="1439604" y="383367"/>
                  </a:lnTo>
                  <a:lnTo>
                    <a:pt x="1423856" y="396224"/>
                  </a:lnTo>
                </a:path>
                <a:path w="1525270" h="957579">
                  <a:moveTo>
                    <a:pt x="1352482" y="116570"/>
                  </a:moveTo>
                  <a:lnTo>
                    <a:pt x="1353721" y="123545"/>
                  </a:lnTo>
                  <a:lnTo>
                    <a:pt x="1354578" y="130555"/>
                  </a:lnTo>
                  <a:lnTo>
                    <a:pt x="1355054" y="137590"/>
                  </a:lnTo>
                  <a:lnTo>
                    <a:pt x="1355149" y="144637"/>
                  </a:lnTo>
                </a:path>
                <a:path w="1525270" h="957579">
                  <a:moveTo>
                    <a:pt x="1026219" y="83804"/>
                  </a:moveTo>
                  <a:lnTo>
                    <a:pt x="1031647" y="74334"/>
                  </a:lnTo>
                  <a:lnTo>
                    <a:pt x="1037824" y="65198"/>
                  </a:lnTo>
                  <a:lnTo>
                    <a:pt x="1044740" y="56443"/>
                  </a:lnTo>
                  <a:lnTo>
                    <a:pt x="1052381" y="48117"/>
                  </a:lnTo>
                </a:path>
                <a:path w="1525270" h="957579">
                  <a:moveTo>
                    <a:pt x="781490" y="100949"/>
                  </a:moveTo>
                  <a:lnTo>
                    <a:pt x="783850" y="93001"/>
                  </a:lnTo>
                  <a:lnTo>
                    <a:pt x="786745" y="85185"/>
                  </a:lnTo>
                  <a:lnTo>
                    <a:pt x="790188" y="77535"/>
                  </a:lnTo>
                  <a:lnTo>
                    <a:pt x="794190" y="70088"/>
                  </a:lnTo>
                </a:path>
                <a:path w="1525270" h="957579">
                  <a:moveTo>
                    <a:pt x="494343" y="111363"/>
                  </a:moveTo>
                  <a:lnTo>
                    <a:pt x="506579" y="117957"/>
                  </a:lnTo>
                  <a:lnTo>
                    <a:pt x="518315" y="125158"/>
                  </a:lnTo>
                  <a:lnTo>
                    <a:pt x="529526" y="132955"/>
                  </a:lnTo>
                  <a:lnTo>
                    <a:pt x="540190" y="141335"/>
                  </a:lnTo>
                </a:path>
                <a:path w="1525270" h="957579">
                  <a:moveTo>
                    <a:pt x="145982" y="346567"/>
                  </a:moveTo>
                  <a:lnTo>
                    <a:pt x="143482" y="338806"/>
                  </a:lnTo>
                  <a:lnTo>
                    <a:pt x="141315" y="330961"/>
                  </a:lnTo>
                  <a:lnTo>
                    <a:pt x="139482" y="323046"/>
                  </a:lnTo>
                  <a:lnTo>
                    <a:pt x="137981" y="315071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44744" y="3828669"/>
            <a:ext cx="579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P</a:t>
            </a:r>
            <a:r>
              <a:rPr sz="2000" b="1" spc="5" dirty="0">
                <a:latin typeface="Times New Roman"/>
                <a:cs typeface="Times New Roman"/>
              </a:rPr>
              <a:t>aaS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67009" y="5016141"/>
            <a:ext cx="2312035" cy="1146810"/>
            <a:chOff x="4567009" y="5016141"/>
            <a:chExt cx="2312035" cy="114681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0057" y="5019189"/>
              <a:ext cx="2305744" cy="114048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70057" y="5019189"/>
              <a:ext cx="2306320" cy="1141095"/>
            </a:xfrm>
            <a:custGeom>
              <a:avLst/>
              <a:gdLst/>
              <a:ahLst/>
              <a:cxnLst/>
              <a:rect l="l" t="t" r="r" b="b"/>
              <a:pathLst>
                <a:path w="2306320" h="1141095">
                  <a:moveTo>
                    <a:pt x="209841" y="375516"/>
                  </a:moveTo>
                  <a:lnTo>
                    <a:pt x="206638" y="336107"/>
                  </a:lnTo>
                  <a:lnTo>
                    <a:pt x="212684" y="297887"/>
                  </a:lnTo>
                  <a:lnTo>
                    <a:pt x="227345" y="261418"/>
                  </a:lnTo>
                  <a:lnTo>
                    <a:pt x="249987" y="227263"/>
                  </a:lnTo>
                  <a:lnTo>
                    <a:pt x="279977" y="195985"/>
                  </a:lnTo>
                  <a:lnTo>
                    <a:pt x="316680" y="168148"/>
                  </a:lnTo>
                  <a:lnTo>
                    <a:pt x="359462" y="144314"/>
                  </a:lnTo>
                  <a:lnTo>
                    <a:pt x="407689" y="125047"/>
                  </a:lnTo>
                  <a:lnTo>
                    <a:pt x="460727" y="110910"/>
                  </a:lnTo>
                  <a:lnTo>
                    <a:pt x="517943" y="102466"/>
                  </a:lnTo>
                  <a:lnTo>
                    <a:pt x="565922" y="100288"/>
                  </a:lnTo>
                  <a:lnTo>
                    <a:pt x="613583" y="102390"/>
                  </a:lnTo>
                  <a:lnTo>
                    <a:pt x="660306" y="108693"/>
                  </a:lnTo>
                  <a:lnTo>
                    <a:pt x="705468" y="119116"/>
                  </a:lnTo>
                  <a:lnTo>
                    <a:pt x="748448" y="133581"/>
                  </a:lnTo>
                  <a:lnTo>
                    <a:pt x="776466" y="104572"/>
                  </a:lnTo>
                  <a:lnTo>
                    <a:pt x="810690" y="80094"/>
                  </a:lnTo>
                  <a:lnTo>
                    <a:pt x="850034" y="60367"/>
                  </a:lnTo>
                  <a:lnTo>
                    <a:pt x="893414" y="45614"/>
                  </a:lnTo>
                  <a:lnTo>
                    <a:pt x="939745" y="36056"/>
                  </a:lnTo>
                  <a:lnTo>
                    <a:pt x="987942" y="31915"/>
                  </a:lnTo>
                  <a:lnTo>
                    <a:pt x="1036919" y="33411"/>
                  </a:lnTo>
                  <a:lnTo>
                    <a:pt x="1085593" y="40768"/>
                  </a:lnTo>
                  <a:lnTo>
                    <a:pt x="1132877" y="54206"/>
                  </a:lnTo>
                  <a:lnTo>
                    <a:pt x="1183758" y="77494"/>
                  </a:lnTo>
                  <a:lnTo>
                    <a:pt x="1198917" y="86845"/>
                  </a:lnTo>
                  <a:lnTo>
                    <a:pt x="1228246" y="56528"/>
                  </a:lnTo>
                  <a:lnTo>
                    <a:pt x="1265781" y="32263"/>
                  </a:lnTo>
                  <a:lnTo>
                    <a:pt x="1309652" y="14472"/>
                  </a:lnTo>
                  <a:lnTo>
                    <a:pt x="1357988" y="3577"/>
                  </a:lnTo>
                  <a:lnTo>
                    <a:pt x="1408919" y="0"/>
                  </a:lnTo>
                  <a:lnTo>
                    <a:pt x="1460574" y="4162"/>
                  </a:lnTo>
                  <a:lnTo>
                    <a:pt x="1511083" y="16487"/>
                  </a:lnTo>
                  <a:lnTo>
                    <a:pt x="1555470" y="35949"/>
                  </a:lnTo>
                  <a:lnTo>
                    <a:pt x="1592236" y="61699"/>
                  </a:lnTo>
                  <a:lnTo>
                    <a:pt x="1629985" y="37245"/>
                  </a:lnTo>
                  <a:lnTo>
                    <a:pt x="1672911" y="18896"/>
                  </a:lnTo>
                  <a:lnTo>
                    <a:pt x="1719549" y="6732"/>
                  </a:lnTo>
                  <a:lnTo>
                    <a:pt x="1768433" y="834"/>
                  </a:lnTo>
                  <a:lnTo>
                    <a:pt x="1818096" y="1282"/>
                  </a:lnTo>
                  <a:lnTo>
                    <a:pt x="1867074" y="8156"/>
                  </a:lnTo>
                  <a:lnTo>
                    <a:pt x="1913900" y="21537"/>
                  </a:lnTo>
                  <a:lnTo>
                    <a:pt x="1957107" y="41506"/>
                  </a:lnTo>
                  <a:lnTo>
                    <a:pt x="2013987" y="87400"/>
                  </a:lnTo>
                  <a:lnTo>
                    <a:pt x="2044483" y="143487"/>
                  </a:lnTo>
                  <a:lnTo>
                    <a:pt x="2098250" y="157396"/>
                  </a:lnTo>
                  <a:lnTo>
                    <a:pt x="2145383" y="177636"/>
                  </a:lnTo>
                  <a:lnTo>
                    <a:pt x="2185083" y="203260"/>
                  </a:lnTo>
                  <a:lnTo>
                    <a:pt x="2216552" y="233323"/>
                  </a:lnTo>
                  <a:lnTo>
                    <a:pt x="2238990" y="266881"/>
                  </a:lnTo>
                  <a:lnTo>
                    <a:pt x="2251598" y="302989"/>
                  </a:lnTo>
                  <a:lnTo>
                    <a:pt x="2253577" y="340700"/>
                  </a:lnTo>
                  <a:lnTo>
                    <a:pt x="2244127" y="379072"/>
                  </a:lnTo>
                  <a:lnTo>
                    <a:pt x="2241315" y="385447"/>
                  </a:lnTo>
                  <a:lnTo>
                    <a:pt x="2238206" y="391787"/>
                  </a:lnTo>
                  <a:lnTo>
                    <a:pt x="2234787" y="398056"/>
                  </a:lnTo>
                  <a:lnTo>
                    <a:pt x="2231046" y="404218"/>
                  </a:lnTo>
                  <a:lnTo>
                    <a:pt x="2262993" y="437453"/>
                  </a:lnTo>
                  <a:lnTo>
                    <a:pt x="2286001" y="472758"/>
                  </a:lnTo>
                  <a:lnTo>
                    <a:pt x="2300206" y="509431"/>
                  </a:lnTo>
                  <a:lnTo>
                    <a:pt x="2305744" y="546768"/>
                  </a:lnTo>
                  <a:lnTo>
                    <a:pt x="2302754" y="584067"/>
                  </a:lnTo>
                  <a:lnTo>
                    <a:pt x="2291369" y="620625"/>
                  </a:lnTo>
                  <a:lnTo>
                    <a:pt x="2271728" y="655739"/>
                  </a:lnTo>
                  <a:lnTo>
                    <a:pt x="2243966" y="688706"/>
                  </a:lnTo>
                  <a:lnTo>
                    <a:pt x="2208219" y="718825"/>
                  </a:lnTo>
                  <a:lnTo>
                    <a:pt x="2164625" y="745390"/>
                  </a:lnTo>
                  <a:lnTo>
                    <a:pt x="2126089" y="762789"/>
                  </a:lnTo>
                  <a:lnTo>
                    <a:pt x="2084742" y="776670"/>
                  </a:lnTo>
                  <a:lnTo>
                    <a:pt x="2041110" y="786885"/>
                  </a:lnTo>
                  <a:lnTo>
                    <a:pt x="1995715" y="793282"/>
                  </a:lnTo>
                  <a:lnTo>
                    <a:pt x="1990330" y="830568"/>
                  </a:lnTo>
                  <a:lnTo>
                    <a:pt x="1952427" y="897827"/>
                  </a:lnTo>
                  <a:lnTo>
                    <a:pt x="1921667" y="926635"/>
                  </a:lnTo>
                  <a:lnTo>
                    <a:pt x="1884207" y="951454"/>
                  </a:lnTo>
                  <a:lnTo>
                    <a:pt x="1840926" y="971702"/>
                  </a:lnTo>
                  <a:lnTo>
                    <a:pt x="1792702" y="986797"/>
                  </a:lnTo>
                  <a:lnTo>
                    <a:pt x="1740416" y="996157"/>
                  </a:lnTo>
                  <a:lnTo>
                    <a:pt x="1684946" y="999200"/>
                  </a:lnTo>
                  <a:lnTo>
                    <a:pt x="1642608" y="997004"/>
                  </a:lnTo>
                  <a:lnTo>
                    <a:pt x="1601317" y="990950"/>
                  </a:lnTo>
                  <a:lnTo>
                    <a:pt x="1561645" y="981149"/>
                  </a:lnTo>
                  <a:lnTo>
                    <a:pt x="1524164" y="967717"/>
                  </a:lnTo>
                  <a:lnTo>
                    <a:pt x="1505003" y="1001344"/>
                  </a:lnTo>
                  <a:lnTo>
                    <a:pt x="1479432" y="1031950"/>
                  </a:lnTo>
                  <a:lnTo>
                    <a:pt x="1448146" y="1059282"/>
                  </a:lnTo>
                  <a:lnTo>
                    <a:pt x="1411837" y="1083090"/>
                  </a:lnTo>
                  <a:lnTo>
                    <a:pt x="1371200" y="1103122"/>
                  </a:lnTo>
                  <a:lnTo>
                    <a:pt x="1326929" y="1119128"/>
                  </a:lnTo>
                  <a:lnTo>
                    <a:pt x="1279718" y="1130857"/>
                  </a:lnTo>
                  <a:lnTo>
                    <a:pt x="1230260" y="1138059"/>
                  </a:lnTo>
                  <a:lnTo>
                    <a:pt x="1179249" y="1140481"/>
                  </a:lnTo>
                  <a:lnTo>
                    <a:pt x="1127380" y="1137873"/>
                  </a:lnTo>
                  <a:lnTo>
                    <a:pt x="1075346" y="1129984"/>
                  </a:lnTo>
                  <a:lnTo>
                    <a:pt x="1017758" y="1114429"/>
                  </a:lnTo>
                  <a:lnTo>
                    <a:pt x="965348" y="1092610"/>
                  </a:lnTo>
                  <a:lnTo>
                    <a:pt x="919202" y="1065078"/>
                  </a:lnTo>
                  <a:lnTo>
                    <a:pt x="880401" y="1032385"/>
                  </a:lnTo>
                  <a:lnTo>
                    <a:pt x="834503" y="1048506"/>
                  </a:lnTo>
                  <a:lnTo>
                    <a:pt x="787078" y="1060394"/>
                  </a:lnTo>
                  <a:lnTo>
                    <a:pt x="738654" y="1068139"/>
                  </a:lnTo>
                  <a:lnTo>
                    <a:pt x="689759" y="1071828"/>
                  </a:lnTo>
                  <a:lnTo>
                    <a:pt x="640923" y="1071552"/>
                  </a:lnTo>
                  <a:lnTo>
                    <a:pt x="592673" y="1067399"/>
                  </a:lnTo>
                  <a:lnTo>
                    <a:pt x="545539" y="1059459"/>
                  </a:lnTo>
                  <a:lnTo>
                    <a:pt x="500049" y="1047821"/>
                  </a:lnTo>
                  <a:lnTo>
                    <a:pt x="456732" y="1032573"/>
                  </a:lnTo>
                  <a:lnTo>
                    <a:pt x="416115" y="1013806"/>
                  </a:lnTo>
                  <a:lnTo>
                    <a:pt x="378729" y="991607"/>
                  </a:lnTo>
                  <a:lnTo>
                    <a:pt x="345100" y="966067"/>
                  </a:lnTo>
                  <a:lnTo>
                    <a:pt x="315759" y="937275"/>
                  </a:lnTo>
                  <a:lnTo>
                    <a:pt x="312838" y="933947"/>
                  </a:lnTo>
                  <a:lnTo>
                    <a:pt x="311314" y="932271"/>
                  </a:lnTo>
                  <a:lnTo>
                    <a:pt x="257705" y="932346"/>
                  </a:lnTo>
                  <a:lnTo>
                    <a:pt x="207096" y="924507"/>
                  </a:lnTo>
                  <a:lnTo>
                    <a:pt x="161045" y="909577"/>
                  </a:lnTo>
                  <a:lnTo>
                    <a:pt x="121104" y="888377"/>
                  </a:lnTo>
                  <a:lnTo>
                    <a:pt x="88831" y="861730"/>
                  </a:lnTo>
                  <a:lnTo>
                    <a:pt x="65779" y="830456"/>
                  </a:lnTo>
                  <a:lnTo>
                    <a:pt x="53101" y="761316"/>
                  </a:lnTo>
                  <a:lnTo>
                    <a:pt x="63521" y="728380"/>
                  </a:lnTo>
                  <a:lnTo>
                    <a:pt x="84204" y="697714"/>
                  </a:lnTo>
                  <a:lnTo>
                    <a:pt x="114591" y="670460"/>
                  </a:lnTo>
                  <a:lnTo>
                    <a:pt x="65648" y="644548"/>
                  </a:lnTo>
                  <a:lnTo>
                    <a:pt x="29708" y="611963"/>
                  </a:lnTo>
                  <a:lnTo>
                    <a:pt x="7562" y="574750"/>
                  </a:lnTo>
                  <a:lnTo>
                    <a:pt x="0" y="534952"/>
                  </a:lnTo>
                  <a:lnTo>
                    <a:pt x="7811" y="494614"/>
                  </a:lnTo>
                  <a:lnTo>
                    <a:pt x="31787" y="455780"/>
                  </a:lnTo>
                  <a:lnTo>
                    <a:pt x="64740" y="426345"/>
                  </a:lnTo>
                  <a:lnTo>
                    <a:pt x="106336" y="403186"/>
                  </a:lnTo>
                  <a:lnTo>
                    <a:pt x="154695" y="387146"/>
                  </a:lnTo>
                  <a:lnTo>
                    <a:pt x="207936" y="379072"/>
                  </a:lnTo>
                  <a:lnTo>
                    <a:pt x="209841" y="375516"/>
                  </a:lnTo>
                  <a:close/>
                </a:path>
                <a:path w="2306320" h="1141095">
                  <a:moveTo>
                    <a:pt x="252132" y="687047"/>
                  </a:moveTo>
                  <a:lnTo>
                    <a:pt x="216894" y="687086"/>
                  </a:lnTo>
                  <a:lnTo>
                    <a:pt x="182250" y="683532"/>
                  </a:lnTo>
                  <a:lnTo>
                    <a:pt x="148798" y="676477"/>
                  </a:lnTo>
                  <a:lnTo>
                    <a:pt x="117131" y="666015"/>
                  </a:lnTo>
                </a:path>
                <a:path w="2306320" h="1141095">
                  <a:moveTo>
                    <a:pt x="371258" y="917196"/>
                  </a:moveTo>
                  <a:lnTo>
                    <a:pt x="356887" y="920693"/>
                  </a:lnTo>
                  <a:lnTo>
                    <a:pt x="342207" y="923541"/>
                  </a:lnTo>
                  <a:lnTo>
                    <a:pt x="327288" y="925735"/>
                  </a:lnTo>
                  <a:lnTo>
                    <a:pt x="312203" y="927267"/>
                  </a:lnTo>
                </a:path>
                <a:path w="2306320" h="1141095">
                  <a:moveTo>
                    <a:pt x="880274" y="1027788"/>
                  </a:moveTo>
                  <a:lnTo>
                    <a:pt x="870039" y="1016805"/>
                  </a:lnTo>
                  <a:lnTo>
                    <a:pt x="860684" y="1005475"/>
                  </a:lnTo>
                  <a:lnTo>
                    <a:pt x="852235" y="993824"/>
                  </a:lnTo>
                  <a:lnTo>
                    <a:pt x="844714" y="981877"/>
                  </a:lnTo>
                </a:path>
                <a:path w="2306320" h="1141095">
                  <a:moveTo>
                    <a:pt x="1538515" y="913297"/>
                  </a:moveTo>
                  <a:lnTo>
                    <a:pt x="1536471" y="926068"/>
                  </a:lnTo>
                  <a:lnTo>
                    <a:pt x="1533403" y="938740"/>
                  </a:lnTo>
                  <a:lnTo>
                    <a:pt x="1529335" y="951286"/>
                  </a:lnTo>
                  <a:lnTo>
                    <a:pt x="1524291" y="963678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8226" y="5618137"/>
              <a:ext cx="179324" cy="1943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79898" y="5077205"/>
              <a:ext cx="2020570" cy="414020"/>
            </a:xfrm>
            <a:custGeom>
              <a:avLst/>
              <a:gdLst/>
              <a:ahLst/>
              <a:cxnLst/>
              <a:rect l="l" t="t" r="r" b="b"/>
              <a:pathLst>
                <a:path w="2020570" h="414020">
                  <a:moveTo>
                    <a:pt x="2020189" y="343408"/>
                  </a:moveTo>
                  <a:lnTo>
                    <a:pt x="2005480" y="363263"/>
                  </a:lnTo>
                  <a:lnTo>
                    <a:pt x="1987581" y="381762"/>
                  </a:lnTo>
                  <a:lnTo>
                    <a:pt x="1966682" y="398736"/>
                  </a:lnTo>
                  <a:lnTo>
                    <a:pt x="1942973" y="414020"/>
                  </a:lnTo>
                </a:path>
                <a:path w="2020570" h="414020">
                  <a:moveTo>
                    <a:pt x="1834896" y="81407"/>
                  </a:moveTo>
                  <a:lnTo>
                    <a:pt x="1836854" y="89715"/>
                  </a:lnTo>
                  <a:lnTo>
                    <a:pt x="1838182" y="98059"/>
                  </a:lnTo>
                  <a:lnTo>
                    <a:pt x="1838914" y="106427"/>
                  </a:lnTo>
                  <a:lnTo>
                    <a:pt x="1839086" y="114808"/>
                  </a:lnTo>
                </a:path>
                <a:path w="2020570" h="414020">
                  <a:moveTo>
                    <a:pt x="1342136" y="42545"/>
                  </a:moveTo>
                  <a:lnTo>
                    <a:pt x="1350271" y="31218"/>
                  </a:lnTo>
                  <a:lnTo>
                    <a:pt x="1359598" y="20320"/>
                  </a:lnTo>
                  <a:lnTo>
                    <a:pt x="1370068" y="9898"/>
                  </a:lnTo>
                  <a:lnTo>
                    <a:pt x="1381633" y="0"/>
                  </a:lnTo>
                </a:path>
                <a:path w="2020570" h="414020">
                  <a:moveTo>
                    <a:pt x="972312" y="62865"/>
                  </a:moveTo>
                  <a:lnTo>
                    <a:pt x="975808" y="53415"/>
                  </a:lnTo>
                  <a:lnTo>
                    <a:pt x="980186" y="44132"/>
                  </a:lnTo>
                  <a:lnTo>
                    <a:pt x="985420" y="35040"/>
                  </a:lnTo>
                  <a:lnTo>
                    <a:pt x="991488" y="26162"/>
                  </a:lnTo>
                </a:path>
                <a:path w="2020570" h="414020">
                  <a:moveTo>
                    <a:pt x="538352" y="75311"/>
                  </a:moveTo>
                  <a:lnTo>
                    <a:pt x="556849" y="83117"/>
                  </a:lnTo>
                  <a:lnTo>
                    <a:pt x="574595" y="91662"/>
                  </a:lnTo>
                  <a:lnTo>
                    <a:pt x="591556" y="100921"/>
                  </a:lnTo>
                  <a:lnTo>
                    <a:pt x="607695" y="110871"/>
                  </a:lnTo>
                </a:path>
                <a:path w="2020570" h="414020">
                  <a:moveTo>
                    <a:pt x="12064" y="354965"/>
                  </a:moveTo>
                  <a:lnTo>
                    <a:pt x="8233" y="345699"/>
                  </a:lnTo>
                  <a:lnTo>
                    <a:pt x="4937" y="336375"/>
                  </a:lnTo>
                  <a:lnTo>
                    <a:pt x="2188" y="326979"/>
                  </a:lnTo>
                  <a:lnTo>
                    <a:pt x="0" y="317500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380482" y="5386832"/>
            <a:ext cx="5213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843384" y="6464985"/>
            <a:ext cx="102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9868535" cy="405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consumed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by:</a:t>
            </a:r>
            <a:endParaRPr sz="20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2000" spc="-10" dirty="0">
                <a:latin typeface="Times New Roman"/>
                <a:cs typeface="Times New Roman"/>
              </a:rPr>
              <a:t>Traditional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electronic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endParaRPr sz="20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Wingdings"/>
              <a:buChar char=""/>
              <a:tabLst>
                <a:tab pos="812165" algn="l"/>
                <a:tab pos="812800" algn="l"/>
              </a:tabLst>
            </a:pP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browsers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"/>
            </a:pPr>
            <a:endParaRPr sz="20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fundamental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level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networking,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endParaRPr sz="20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architectural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elements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administrator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enterprise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planners.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consume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consumed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SaaS</a:t>
            </a:r>
            <a:r>
              <a:rPr sz="2000" spc="-5" dirty="0">
                <a:latin typeface="Times New Roman"/>
                <a:cs typeface="Times New Roman"/>
              </a:rPr>
              <a:t> level.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9235" y="858011"/>
            <a:ext cx="5943600" cy="20909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69235" y="2234895"/>
            <a:ext cx="532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Apps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2004" y="3406597"/>
            <a:ext cx="9029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Platform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9908" y="4943602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spc="-15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fra</a:t>
            </a:r>
            <a:r>
              <a:rPr sz="1800" b="1" spc="-5" dirty="0">
                <a:latin typeface="Times New Roman"/>
                <a:cs typeface="Times New Roman"/>
              </a:rPr>
              <a:t>structu</a:t>
            </a:r>
            <a:r>
              <a:rPr sz="1800" b="1" spc="-40" dirty="0">
                <a:latin typeface="Times New Roman"/>
                <a:cs typeface="Times New Roman"/>
              </a:rPr>
              <a:t>r</a:t>
            </a:r>
            <a:r>
              <a:rPr sz="1800" b="1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60921" y="1162558"/>
            <a:ext cx="5043805" cy="4694555"/>
            <a:chOff x="6360921" y="1162558"/>
            <a:chExt cx="5043805" cy="4694555"/>
          </a:xfrm>
        </p:grpSpPr>
        <p:sp>
          <p:nvSpPr>
            <p:cNvPr id="6" name="object 6"/>
            <p:cNvSpPr/>
            <p:nvPr/>
          </p:nvSpPr>
          <p:spPr>
            <a:xfrm>
              <a:off x="6367271" y="1168908"/>
              <a:ext cx="5031105" cy="4681855"/>
            </a:xfrm>
            <a:custGeom>
              <a:avLst/>
              <a:gdLst/>
              <a:ahLst/>
              <a:cxnLst/>
              <a:rect l="l" t="t" r="r" b="b"/>
              <a:pathLst>
                <a:path w="5031105" h="4681855">
                  <a:moveTo>
                    <a:pt x="5030724" y="0"/>
                  </a:moveTo>
                  <a:lnTo>
                    <a:pt x="0" y="0"/>
                  </a:lnTo>
                  <a:lnTo>
                    <a:pt x="2515361" y="4681728"/>
                  </a:lnTo>
                  <a:lnTo>
                    <a:pt x="503072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67271" y="1168908"/>
              <a:ext cx="5031105" cy="4681855"/>
            </a:xfrm>
            <a:custGeom>
              <a:avLst/>
              <a:gdLst/>
              <a:ahLst/>
              <a:cxnLst/>
              <a:rect l="l" t="t" r="r" b="b"/>
              <a:pathLst>
                <a:path w="5031105" h="4681855">
                  <a:moveTo>
                    <a:pt x="0" y="0"/>
                  </a:moveTo>
                  <a:lnTo>
                    <a:pt x="2515361" y="4681728"/>
                  </a:lnTo>
                  <a:lnTo>
                    <a:pt x="5030724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43749" y="2678430"/>
              <a:ext cx="3477895" cy="1434465"/>
            </a:xfrm>
            <a:custGeom>
              <a:avLst/>
              <a:gdLst/>
              <a:ahLst/>
              <a:cxnLst/>
              <a:rect l="l" t="t" r="r" b="b"/>
              <a:pathLst>
                <a:path w="3477895" h="1434464">
                  <a:moveTo>
                    <a:pt x="841248" y="1434084"/>
                  </a:moveTo>
                  <a:lnTo>
                    <a:pt x="2669031" y="1434084"/>
                  </a:lnTo>
                </a:path>
                <a:path w="3477895" h="1434464">
                  <a:moveTo>
                    <a:pt x="0" y="7620"/>
                  </a:moveTo>
                  <a:lnTo>
                    <a:pt x="3477641" y="0"/>
                  </a:lnTo>
                </a:path>
              </a:pathLst>
            </a:custGeom>
            <a:ln w="38100">
              <a:solidFill>
                <a:srgbClr val="A9D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98840" y="4403852"/>
            <a:ext cx="83058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6515" marR="5080" indent="-44450">
              <a:lnSpc>
                <a:spcPts val="2110"/>
              </a:lnSpc>
              <a:spcBef>
                <a:spcPts val="210"/>
              </a:spcBef>
            </a:pPr>
            <a:r>
              <a:rPr sz="1800" b="1" dirty="0">
                <a:latin typeface="Times New Roman"/>
                <a:cs typeface="Times New Roman"/>
              </a:rPr>
              <a:t>System 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</a:t>
            </a:r>
            <a:r>
              <a:rPr sz="1800" b="1" spc="-15" dirty="0">
                <a:latin typeface="Times New Roman"/>
                <a:cs typeface="Times New Roman"/>
              </a:rPr>
              <a:t>d</a:t>
            </a:r>
            <a:r>
              <a:rPr sz="1800" b="1" spc="-5" dirty="0">
                <a:latin typeface="Times New Roman"/>
                <a:cs typeface="Times New Roman"/>
              </a:rPr>
              <a:t>mins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46618" y="3053588"/>
            <a:ext cx="2305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Application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Developers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9015" y="1701495"/>
            <a:ext cx="5715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U</a:t>
            </a:r>
            <a:r>
              <a:rPr sz="1800" b="1" spc="-15" dirty="0">
                <a:latin typeface="Times New Roman"/>
                <a:cs typeface="Times New Roman"/>
              </a:rPr>
              <a:t>s</a:t>
            </a:r>
            <a:r>
              <a:rPr sz="1800" b="1" dirty="0">
                <a:latin typeface="Times New Roman"/>
                <a:cs typeface="Times New Roman"/>
              </a:rPr>
              <a:t>e</a:t>
            </a:r>
            <a:r>
              <a:rPr sz="1800" b="1" spc="5" dirty="0">
                <a:latin typeface="Times New Roman"/>
                <a:cs typeface="Times New Roman"/>
              </a:rPr>
              <a:t>r</a:t>
            </a:r>
            <a:r>
              <a:rPr sz="1800" b="1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57928" y="3372611"/>
            <a:ext cx="2514600" cy="365760"/>
            <a:chOff x="4757928" y="3372611"/>
            <a:chExt cx="2514600" cy="365760"/>
          </a:xfrm>
        </p:grpSpPr>
        <p:sp>
          <p:nvSpPr>
            <p:cNvPr id="13" name="object 13"/>
            <p:cNvSpPr/>
            <p:nvPr/>
          </p:nvSpPr>
          <p:spPr>
            <a:xfrm>
              <a:off x="4764024" y="3378707"/>
              <a:ext cx="2502535" cy="353695"/>
            </a:xfrm>
            <a:custGeom>
              <a:avLst/>
              <a:gdLst/>
              <a:ahLst/>
              <a:cxnLst/>
              <a:rect l="l" t="t" r="r" b="b"/>
              <a:pathLst>
                <a:path w="2502534" h="353695">
                  <a:moveTo>
                    <a:pt x="2325624" y="0"/>
                  </a:moveTo>
                  <a:lnTo>
                    <a:pt x="2325624" y="88391"/>
                  </a:lnTo>
                  <a:lnTo>
                    <a:pt x="176784" y="88391"/>
                  </a:lnTo>
                  <a:lnTo>
                    <a:pt x="176784" y="0"/>
                  </a:lnTo>
                  <a:lnTo>
                    <a:pt x="0" y="176783"/>
                  </a:lnTo>
                  <a:lnTo>
                    <a:pt x="176784" y="353567"/>
                  </a:lnTo>
                  <a:lnTo>
                    <a:pt x="176784" y="265175"/>
                  </a:lnTo>
                  <a:lnTo>
                    <a:pt x="2325624" y="265175"/>
                  </a:lnTo>
                  <a:lnTo>
                    <a:pt x="2325624" y="353567"/>
                  </a:lnTo>
                  <a:lnTo>
                    <a:pt x="2502407" y="176783"/>
                  </a:lnTo>
                  <a:lnTo>
                    <a:pt x="232562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64024" y="3378707"/>
              <a:ext cx="2502535" cy="353695"/>
            </a:xfrm>
            <a:custGeom>
              <a:avLst/>
              <a:gdLst/>
              <a:ahLst/>
              <a:cxnLst/>
              <a:rect l="l" t="t" r="r" b="b"/>
              <a:pathLst>
                <a:path w="2502534" h="353695">
                  <a:moveTo>
                    <a:pt x="0" y="176783"/>
                  </a:moveTo>
                  <a:lnTo>
                    <a:pt x="176784" y="0"/>
                  </a:lnTo>
                  <a:lnTo>
                    <a:pt x="176784" y="88391"/>
                  </a:lnTo>
                  <a:lnTo>
                    <a:pt x="2325624" y="88391"/>
                  </a:lnTo>
                  <a:lnTo>
                    <a:pt x="2325624" y="0"/>
                  </a:lnTo>
                  <a:lnTo>
                    <a:pt x="2502407" y="176783"/>
                  </a:lnTo>
                  <a:lnTo>
                    <a:pt x="2325624" y="353567"/>
                  </a:lnTo>
                  <a:lnTo>
                    <a:pt x="2325624" y="265175"/>
                  </a:lnTo>
                  <a:lnTo>
                    <a:pt x="176784" y="265175"/>
                  </a:lnTo>
                  <a:lnTo>
                    <a:pt x="176784" y="353567"/>
                  </a:lnTo>
                  <a:lnTo>
                    <a:pt x="0" y="176783"/>
                  </a:lnTo>
                  <a:close/>
                </a:path>
              </a:pathLst>
            </a:custGeom>
            <a:ln w="12191">
              <a:solidFill>
                <a:srgbClr val="F86E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21663" y="6165291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What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found</a:t>
            </a:r>
            <a:r>
              <a:rPr sz="1800" b="1" dirty="0">
                <a:latin typeface="Times New Roman"/>
                <a:cs typeface="Times New Roman"/>
              </a:rPr>
              <a:t> at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each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level?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6378" y="6221069"/>
            <a:ext cx="261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Who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consumes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each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level?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5346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Traditional </a:t>
            </a:r>
            <a:r>
              <a:rPr sz="2400" b="1" spc="-5" dirty="0">
                <a:latin typeface="Times New Roman"/>
                <a:cs typeface="Times New Roman"/>
              </a:rPr>
              <a:t>IT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vs.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692" y="1609344"/>
            <a:ext cx="9400032" cy="51114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7367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Traditional </a:t>
            </a:r>
            <a:r>
              <a:rPr sz="2400" b="1" spc="-5" dirty="0">
                <a:latin typeface="Times New Roman"/>
                <a:cs typeface="Times New Roman"/>
              </a:rPr>
              <a:t>IT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vs.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Model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 </a:t>
            </a:r>
            <a:r>
              <a:rPr sz="2400" b="1" spc="-10" dirty="0">
                <a:latin typeface="Times New Roman"/>
                <a:cs typeface="Times New Roman"/>
              </a:rPr>
              <a:t>Pizza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Analogy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4495" y="1583436"/>
            <a:ext cx="6403848" cy="51374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7933" y="2681732"/>
            <a:ext cx="64033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1704" algn="l"/>
              </a:tabLst>
            </a:pPr>
            <a:r>
              <a:rPr sz="4800" spc="-5" dirty="0">
                <a:latin typeface="Times New Roman"/>
                <a:cs typeface="Times New Roman"/>
              </a:rPr>
              <a:t>Infrastructure	as</a:t>
            </a:r>
            <a:r>
              <a:rPr sz="4800" spc="-7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a</a:t>
            </a:r>
            <a:r>
              <a:rPr sz="4800" spc="-4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Service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419480"/>
            <a:ext cx="8543290" cy="528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Platform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Virtualization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Service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Level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ree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ent (S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A)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IaaS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Networking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spc="-25" dirty="0">
                <a:latin typeface="Times New Roman"/>
                <a:cs typeface="Times New Roman"/>
              </a:rPr>
              <a:t>Virtual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IaaS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IaaS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Protection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Pricing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Cloud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Migration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IaaS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Benefits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Risks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IaaS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Examples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419480"/>
            <a:ext cx="11140440" cy="5506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Why do </a:t>
            </a:r>
            <a:r>
              <a:rPr sz="2400" b="1" dirty="0">
                <a:latin typeface="Times New Roman"/>
                <a:cs typeface="Times New Roman"/>
              </a:rPr>
              <a:t>companies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rent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external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infrastructure?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reasons: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172210" indent="-343535">
              <a:lnSpc>
                <a:spcPct val="100000"/>
              </a:lnSpc>
              <a:buFont typeface="Arial"/>
              <a:buChar char="•"/>
              <a:tabLst>
                <a:tab pos="1172210" algn="l"/>
                <a:tab pos="1172845" algn="l"/>
              </a:tabLst>
            </a:pPr>
            <a:r>
              <a:rPr sz="2400" b="1" dirty="0">
                <a:latin typeface="Times New Roman"/>
                <a:cs typeface="Times New Roman"/>
              </a:rPr>
              <a:t>Price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renting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cheaper.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1172210" indent="-343535">
              <a:lnSpc>
                <a:spcPct val="100000"/>
              </a:lnSpc>
              <a:buFont typeface="Arial"/>
              <a:buChar char="•"/>
              <a:tabLst>
                <a:tab pos="1172210" algn="l"/>
                <a:tab pos="117284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Aggregation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Resources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scaling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up-or-down.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1172210" marR="5080" indent="-342900">
              <a:lnSpc>
                <a:spcPct val="100000"/>
              </a:lnSpc>
              <a:buFont typeface="Arial"/>
              <a:buChar char="•"/>
              <a:tabLst>
                <a:tab pos="1172210" algn="l"/>
                <a:tab pos="117284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Speed </a:t>
            </a:r>
            <a:r>
              <a:rPr sz="2400" b="1" dirty="0">
                <a:latin typeface="Times New Roman"/>
                <a:cs typeface="Times New Roman"/>
              </a:rPr>
              <a:t>of Deployment </a:t>
            </a:r>
            <a:r>
              <a:rPr sz="2400" dirty="0">
                <a:latin typeface="Times New Roman"/>
                <a:cs typeface="Times New Roman"/>
              </a:rPr>
              <a:t>– no overhead of </a:t>
            </a:r>
            <a:r>
              <a:rPr sz="2400" spc="-5" dirty="0">
                <a:latin typeface="Times New Roman"/>
                <a:cs typeface="Times New Roman"/>
              </a:rPr>
              <a:t>maintenance means </a:t>
            </a:r>
            <a:r>
              <a:rPr sz="2400" dirty="0">
                <a:latin typeface="Times New Roman"/>
                <a:cs typeface="Times New Roman"/>
              </a:rPr>
              <a:t>faster </a:t>
            </a:r>
            <a:r>
              <a:rPr sz="2400" spc="-5" dirty="0">
                <a:latin typeface="Times New Roman"/>
                <a:cs typeface="Times New Roman"/>
              </a:rPr>
              <a:t>deployment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1172210" marR="24130" indent="-342900">
              <a:lnSpc>
                <a:spcPct val="100000"/>
              </a:lnSpc>
              <a:buFont typeface="Arial"/>
              <a:buChar char="•"/>
              <a:tabLst>
                <a:tab pos="1172210" algn="l"/>
                <a:tab pos="1172845" algn="l"/>
              </a:tabLst>
            </a:pP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issues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Denial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attacks.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830560" cy="441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Overview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Infrastructure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(HaaS).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88265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Virtualized </a:t>
            </a:r>
            <a:r>
              <a:rPr sz="2000" dirty="0">
                <a:latin typeface="Times New Roman"/>
                <a:cs typeface="Times New Roman"/>
              </a:rPr>
              <a:t>resources (CPU, </a:t>
            </a:r>
            <a:r>
              <a:rPr sz="2000" spc="-30" dirty="0">
                <a:latin typeface="Times New Roman"/>
                <a:cs typeface="Times New Roman"/>
              </a:rPr>
              <a:t>memory, </a:t>
            </a:r>
            <a:r>
              <a:rPr sz="2000" dirty="0">
                <a:latin typeface="Times New Roman"/>
                <a:cs typeface="Times New Roman"/>
              </a:rPr>
              <a:t>storage and eventually service </a:t>
            </a:r>
            <a:r>
              <a:rPr sz="2000" spc="-5" dirty="0">
                <a:latin typeface="Times New Roman"/>
                <a:cs typeface="Times New Roman"/>
              </a:rPr>
              <a:t>substrates) </a:t>
            </a:r>
            <a:r>
              <a:rPr sz="2000" dirty="0">
                <a:latin typeface="Times New Roman"/>
                <a:cs typeface="Times New Roman"/>
              </a:rPr>
              <a:t>are used (on a pay per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basis)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149225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IaaS helps </a:t>
            </a:r>
            <a:r>
              <a:rPr sz="2000" spc="-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avoid the expense and </a:t>
            </a:r>
            <a:r>
              <a:rPr sz="2000" spc="-5" dirty="0">
                <a:latin typeface="Times New Roman"/>
                <a:cs typeface="Times New Roman"/>
              </a:rPr>
              <a:t>complexity </a:t>
            </a:r>
            <a:r>
              <a:rPr sz="2000" dirty="0">
                <a:latin typeface="Times New Roman"/>
                <a:cs typeface="Times New Roman"/>
              </a:rPr>
              <a:t>of buying and managing your </a:t>
            </a:r>
            <a:r>
              <a:rPr sz="2000" spc="5" dirty="0">
                <a:latin typeface="Times New Roman"/>
                <a:cs typeface="Times New Roman"/>
              </a:rPr>
              <a:t>own </a:t>
            </a:r>
            <a:r>
              <a:rPr sz="2000" dirty="0">
                <a:latin typeface="Times New Roman"/>
                <a:cs typeface="Times New Roman"/>
              </a:rPr>
              <a:t>physical servers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separate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need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Times New Roman"/>
                <a:cs typeface="Times New Roman"/>
              </a:rPr>
              <a:t>Currently,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most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high-profile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b="1" spc="-10" dirty="0">
                <a:latin typeface="Times New Roman"/>
                <a:cs typeface="Times New Roman"/>
              </a:rPr>
              <a:t>Amazon’s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Elastic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Compute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(Amazon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EC2)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provides a </a:t>
            </a:r>
            <a:r>
              <a:rPr sz="2000" spc="-50" dirty="0">
                <a:latin typeface="Times New Roman"/>
                <a:cs typeface="Times New Roman"/>
              </a:rPr>
              <a:t>Web </a:t>
            </a:r>
            <a:r>
              <a:rPr sz="2000" dirty="0">
                <a:latin typeface="Times New Roman"/>
                <a:cs typeface="Times New Roman"/>
              </a:rPr>
              <a:t>interface that allows </a:t>
            </a:r>
            <a:r>
              <a:rPr sz="2000" spc="-5" dirty="0">
                <a:latin typeface="Times New Roman"/>
                <a:cs typeface="Times New Roman"/>
              </a:rPr>
              <a:t>customers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virtual </a:t>
            </a:r>
            <a:r>
              <a:rPr sz="2000" spc="-5" dirty="0">
                <a:latin typeface="Times New Roman"/>
                <a:cs typeface="Times New Roman"/>
              </a:rPr>
              <a:t>machines. </a:t>
            </a:r>
            <a:r>
              <a:rPr sz="2000" dirty="0">
                <a:latin typeface="Times New Roman"/>
                <a:cs typeface="Times New Roman"/>
              </a:rPr>
              <a:t>EC2 </a:t>
            </a:r>
            <a:r>
              <a:rPr sz="2000" spc="-5" dirty="0">
                <a:latin typeface="Times New Roman"/>
                <a:cs typeface="Times New Roman"/>
              </a:rPr>
              <a:t>offers scalability </a:t>
            </a:r>
            <a:r>
              <a:rPr sz="2000" dirty="0">
                <a:latin typeface="Times New Roman"/>
                <a:cs typeface="Times New Roman"/>
              </a:rPr>
              <a:t> under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user’s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hour.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721340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Common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Business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Scenarios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Businesses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13144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b="1" spc="-45" dirty="0">
                <a:latin typeface="Times New Roman"/>
                <a:cs typeface="Times New Roman"/>
              </a:rPr>
              <a:t>Test</a:t>
            </a:r>
            <a:r>
              <a:rPr sz="2000" b="1" dirty="0">
                <a:latin typeface="Times New Roman"/>
                <a:cs typeface="Times New Roman"/>
              </a:rPr>
              <a:t> and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Development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quickly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setup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dismantled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brought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market </a:t>
            </a:r>
            <a:r>
              <a:rPr sz="2000" spc="-15" dirty="0">
                <a:latin typeface="Times New Roman"/>
                <a:cs typeface="Times New Roman"/>
              </a:rPr>
              <a:t>faster.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b="1" spc="-35" dirty="0">
                <a:latin typeface="Times New Roman"/>
                <a:cs typeface="Times New Roman"/>
              </a:rPr>
              <a:t>Web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Hosting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expensive.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Storage,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Backup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Recovery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need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effectively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eliminated,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useful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unpredictable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demand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55245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High-Performance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Computing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complex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earthquake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simulations.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Big </a:t>
            </a: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Analysis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mining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large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amounts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sets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analyse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useful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patterns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within,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requires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huge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 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economically.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" y="371983"/>
            <a:ext cx="8441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984" y="6464985"/>
            <a:ext cx="1663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5920740" cy="311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Outcome: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imes New Roman"/>
              <a:cs typeface="Times New Roman"/>
            </a:endParaRPr>
          </a:p>
          <a:p>
            <a:pPr marL="50419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this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module,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expected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304290" indent="-343535">
              <a:lnSpc>
                <a:spcPct val="100000"/>
              </a:lnSpc>
              <a:buFont typeface="Arial"/>
              <a:buChar char="•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Explain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advantages</a:t>
            </a:r>
            <a:endParaRPr sz="2000">
              <a:latin typeface="Times New Roman"/>
              <a:cs typeface="Times New Roman"/>
            </a:endParaRPr>
          </a:p>
          <a:p>
            <a:pPr marL="1304290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Describe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deployment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</a:t>
            </a:r>
            <a:endParaRPr sz="2000">
              <a:latin typeface="Times New Roman"/>
              <a:cs typeface="Times New Roman"/>
            </a:endParaRPr>
          </a:p>
          <a:p>
            <a:pPr marL="1304290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Concept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dirty="0">
                <a:latin typeface="Times New Roman"/>
                <a:cs typeface="Times New Roman"/>
              </a:rPr>
              <a:t> web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1304290" indent="-3435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304290" algn="l"/>
                <a:tab pos="1304925" algn="l"/>
              </a:tabLst>
            </a:pPr>
            <a:r>
              <a:rPr sz="2000" dirty="0">
                <a:latin typeface="Times New Roman"/>
                <a:cs typeface="Times New Roman"/>
              </a:rPr>
              <a:t>Recognise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3"/>
    </mc:Choice>
    <mc:Fallback>
      <p:transition spd="slow" advTm="25993"/>
    </mc:Fallback>
  </mc:AlternateContent>
  <p:extLst>
    <p:ext uri="{3A86A75C-4F4B-4683-9AE1-C65F6400EC91}">
      <p14:laserTraceLst xmlns:p14="http://schemas.microsoft.com/office/powerpoint/2010/main">
        <p14:tracePtLst>
          <p14:tracePt t="1208" x="11561763" y="1871663"/>
          <p14:tracePt t="1217" x="10977563" y="1479550"/>
          <p14:tracePt t="1228" x="10291763" y="1058863"/>
          <p14:tracePt t="1230" x="9671050" y="620713"/>
          <p14:tracePt t="1245" x="8996363" y="182563"/>
          <p14:tracePt t="6876" x="4932363" y="155575"/>
          <p14:tracePt t="6895" x="5049838" y="365125"/>
          <p14:tracePt t="6911" x="5122863" y="428625"/>
          <p14:tracePt t="6912" x="5178425" y="493713"/>
          <p14:tracePt t="6928" x="5305425" y="647700"/>
          <p14:tracePt t="6945" x="5461000" y="830263"/>
          <p14:tracePt t="6961" x="5497513" y="885825"/>
          <p14:tracePt t="6963" x="5561013" y="922338"/>
          <p14:tracePt t="6978" x="5699125" y="1004888"/>
          <p14:tracePt t="6981" x="5753100" y="1050925"/>
          <p14:tracePt t="6997" x="5826125" y="1114425"/>
          <p14:tracePt t="7012" x="5845175" y="1131888"/>
          <p14:tracePt t="7014" x="5862638" y="1141413"/>
          <p14:tracePt t="7017" x="5881688" y="1160463"/>
          <p14:tracePt t="7926" x="5735638" y="1168400"/>
          <p14:tracePt t="7936" x="5497513" y="1168400"/>
          <p14:tracePt t="7945" x="5314950" y="1168400"/>
          <p14:tracePt t="7948" x="5068888" y="1187450"/>
          <p14:tracePt t="7962" x="4529138" y="1187450"/>
          <p14:tracePt t="7978" x="4119563" y="1214438"/>
          <p14:tracePt t="7995" x="3808413" y="1214438"/>
          <p14:tracePt t="7997" x="3708400" y="1223963"/>
          <p14:tracePt t="8012" x="3543300" y="1241425"/>
          <p14:tracePt t="8028" x="3479800" y="1277938"/>
          <p14:tracePt t="8031" x="3343275" y="1287463"/>
          <p14:tracePt t="8046" x="3287713" y="1287463"/>
          <p14:tracePt t="8061" x="3260725" y="1287463"/>
          <p14:tracePt t="8063" x="3251200" y="1287463"/>
          <p14:tracePt t="8078" x="3224213" y="1287463"/>
          <p14:tracePt t="8081" x="3187700" y="1287463"/>
          <p14:tracePt t="8095" x="3168650" y="1287463"/>
          <p14:tracePt t="8097" x="3159125" y="1287463"/>
          <p14:tracePt t="8110" x="3141663" y="1287463"/>
          <p14:tracePt t="8129" x="3114675" y="1277938"/>
          <p14:tracePt t="8131" x="3095625" y="1277938"/>
          <p14:tracePt t="8145" x="3086100" y="1277938"/>
          <p14:tracePt t="8161" x="3049588" y="1270000"/>
          <p14:tracePt t="8178" x="3032125" y="1250950"/>
          <p14:tracePt t="8194" x="3022600" y="1250950"/>
          <p14:tracePt t="9537" x="3013075" y="1287463"/>
          <p14:tracePt t="9545" x="3013075" y="1350963"/>
          <p14:tracePt t="9562" x="3005138" y="1416050"/>
          <p14:tracePt t="9564" x="3005138" y="1443038"/>
          <p14:tracePt t="9578" x="3005138" y="1516063"/>
          <p14:tracePt t="9595" x="3005138" y="1533525"/>
          <p14:tracePt t="9597" x="3005138" y="1562100"/>
          <p14:tracePt t="9599" x="3013075" y="1598613"/>
          <p14:tracePt t="9613" x="3022600" y="1625600"/>
          <p14:tracePt t="9628" x="3022600" y="1635125"/>
          <p14:tracePt t="9630" x="3022600" y="1643063"/>
          <p14:tracePt t="9644" x="3032125" y="1679575"/>
          <p14:tracePt t="9662" x="3049588" y="1708150"/>
          <p14:tracePt t="9679" x="3049588" y="1725613"/>
          <p14:tracePt t="9694" x="3059113" y="1735138"/>
          <p14:tracePt t="9697" x="3068638" y="1735138"/>
          <p14:tracePt t="9712" x="3086100" y="1752600"/>
          <p14:tracePt t="9728" x="3095625" y="1752600"/>
          <p14:tracePt t="9730" x="3105150" y="1762125"/>
          <p14:tracePt t="9745" x="3122613" y="1771650"/>
          <p14:tracePt t="9747" x="3122613" y="1781175"/>
          <p14:tracePt t="9798" x="3132138" y="1781175"/>
          <p14:tracePt t="9804" x="3132138" y="1789113"/>
          <p14:tracePt t="9813" x="3151188" y="1798638"/>
          <p14:tracePt t="9828" x="3151188" y="1808163"/>
          <p14:tracePt t="9845" x="3168650" y="1835150"/>
          <p14:tracePt t="9862" x="3195638" y="1881188"/>
          <p14:tracePt t="9878" x="3232150" y="1954213"/>
          <p14:tracePt t="9881" x="3241675" y="1990725"/>
          <p14:tracePt t="9895" x="3251200" y="2046288"/>
          <p14:tracePt t="9911" x="3251200" y="2073275"/>
          <p14:tracePt t="9913" x="3260725" y="2090738"/>
          <p14:tracePt t="9928" x="3278188" y="2155825"/>
          <p14:tracePt t="9931" x="3278188" y="2173288"/>
          <p14:tracePt t="9945" x="3324225" y="2228850"/>
          <p14:tracePt t="9961" x="3343275" y="2255838"/>
          <p14:tracePt t="9963" x="3360738" y="2282825"/>
          <p14:tracePt t="9978" x="3387725" y="2328863"/>
          <p14:tracePt t="9981" x="3397250" y="2338388"/>
          <p14:tracePt t="9994" x="3416300" y="2365375"/>
          <p14:tracePt t="9996" x="3424238" y="2382838"/>
          <p14:tracePt t="10011" x="3443288" y="2411413"/>
          <p14:tracePt t="10029" x="3470275" y="2438400"/>
          <p14:tracePt t="10045" x="3470275" y="2447925"/>
          <p14:tracePt t="11907" x="3635375" y="2411413"/>
          <p14:tracePt t="11916" x="3890963" y="2365375"/>
          <p14:tracePt t="11928" x="4292600" y="2346325"/>
          <p14:tracePt t="11944" x="4648200" y="2374900"/>
          <p14:tracePt t="11961" x="4903788" y="2428875"/>
          <p14:tracePt t="11963" x="4995863" y="2455863"/>
          <p14:tracePt t="11978" x="5078413" y="2492375"/>
          <p14:tracePt t="11980" x="5141913" y="2528888"/>
          <p14:tracePt t="11994" x="5232400" y="2565400"/>
          <p14:tracePt t="12012" x="5260975" y="2574925"/>
          <p14:tracePt t="12028" x="5268913" y="2593975"/>
          <p14:tracePt t="12044" x="5268913" y="2630488"/>
          <p14:tracePt t="12047" x="5268913" y="2647950"/>
          <p14:tracePt t="12062" x="5214938" y="2684463"/>
          <p14:tracePt t="12079" x="5168900" y="2730500"/>
          <p14:tracePt t="12081" x="5114925" y="2747963"/>
          <p14:tracePt t="12085" x="5068888" y="2767013"/>
          <p14:tracePt t="12095" x="4986338" y="2813050"/>
          <p14:tracePt t="12097" x="4913313" y="2840038"/>
          <p14:tracePt t="12112" x="4730750" y="2903538"/>
          <p14:tracePt t="12128" x="4630738" y="2949575"/>
          <p14:tracePt t="12130" x="4529138" y="3005138"/>
          <p14:tracePt t="12145" x="4392613" y="3078163"/>
          <p14:tracePt t="12147" x="4329113" y="3122613"/>
          <p14:tracePt t="12161" x="4265613" y="3178175"/>
          <p14:tracePt t="12163" x="4183063" y="3224213"/>
          <p14:tracePt t="12178" x="4100513" y="3278188"/>
          <p14:tracePt t="12180" x="4037013" y="3324225"/>
          <p14:tracePt t="12182" x="3963988" y="3341688"/>
          <p14:tracePt t="12196" x="3825875" y="3414713"/>
          <p14:tracePt t="12212" x="3735388" y="3443288"/>
          <p14:tracePt t="12227" x="3606800" y="3506788"/>
          <p14:tracePt t="12245" x="3443288" y="3552825"/>
          <p14:tracePt t="12261" x="3397250" y="3560763"/>
          <p14:tracePt t="12262" x="3360738" y="3570288"/>
          <p14:tracePt t="12279" x="3306763" y="3606800"/>
          <p14:tracePt t="12296" x="3287713" y="3616325"/>
          <p14:tracePt t="12311" x="3260725" y="3625850"/>
          <p14:tracePt t="12328" x="3241675" y="3633788"/>
          <p14:tracePt t="12330" x="3232150" y="3633788"/>
          <p14:tracePt t="12346" x="3224213" y="3633788"/>
          <p14:tracePt t="12361" x="3214688" y="3633788"/>
          <p14:tracePt t="12409" x="3205163" y="3633788"/>
          <p14:tracePt t="12416" x="3205163" y="3616325"/>
          <p14:tracePt t="12428" x="3205163" y="3606800"/>
          <p14:tracePt t="13080" x="3159125" y="3570288"/>
          <p14:tracePt t="13087" x="3086100" y="3497263"/>
          <p14:tracePt t="13094" x="3041650" y="3460750"/>
          <p14:tracePt t="13111" x="2949575" y="3360738"/>
          <p14:tracePt t="13113" x="2932113" y="3341688"/>
          <p14:tracePt t="13129" x="2849563" y="3278188"/>
          <p14:tracePt t="13135" x="2803525" y="3260725"/>
          <p14:tracePt t="13145" x="2776538" y="3232150"/>
          <p14:tracePt t="13162" x="2740025" y="3205163"/>
          <p14:tracePt t="13180" x="2720975" y="3205163"/>
          <p14:tracePt t="13195" x="2720975" y="3195638"/>
          <p14:tracePt t="13227" x="2713038" y="3178175"/>
          <p14:tracePt t="13234" x="2703513" y="3159125"/>
          <p14:tracePt t="13244" x="2693988" y="3132138"/>
          <p14:tracePt t="13247" x="2693988" y="3105150"/>
          <p14:tracePt t="13262" x="2693988" y="3068638"/>
          <p14:tracePt t="13279" x="2693988" y="3041650"/>
          <p14:tracePt t="13282" x="2713038" y="3013075"/>
          <p14:tracePt t="13295" x="2713038" y="3005138"/>
          <p14:tracePt t="13298" x="2730500" y="2986088"/>
          <p14:tracePt t="13312" x="2757488" y="2959100"/>
          <p14:tracePt t="13328" x="2767013" y="2949575"/>
          <p14:tracePt t="13330" x="2786063" y="2940050"/>
          <p14:tracePt t="13333" x="2813050" y="2922588"/>
          <p14:tracePt t="13346" x="2849563" y="2903538"/>
          <p14:tracePt t="13362" x="2922588" y="2886075"/>
          <p14:tracePt t="13377" x="2940050" y="2886075"/>
          <p14:tracePt t="13379" x="2976563" y="2876550"/>
          <p14:tracePt t="13382" x="2995613" y="2876550"/>
          <p14:tracePt t="13396" x="3032125" y="2876550"/>
          <p14:tracePt t="13411" x="3059113" y="2876550"/>
          <p14:tracePt t="13413" x="3078163" y="2876550"/>
          <p14:tracePt t="13428" x="3086100" y="2876550"/>
          <p14:tracePt t="13431" x="3095625" y="2876550"/>
          <p14:tracePt t="13446" x="3105150" y="2876550"/>
          <p14:tracePt t="13466" x="3114675" y="2876550"/>
          <p14:tracePt t="13826" x="3306763" y="2849563"/>
          <p14:tracePt t="13835" x="3533775" y="2813050"/>
          <p14:tracePt t="13845" x="3716338" y="2813050"/>
          <p14:tracePt t="13848" x="3927475" y="2803525"/>
          <p14:tracePt t="13861" x="4110038" y="2803525"/>
          <p14:tracePt t="13864" x="4246563" y="2803525"/>
          <p14:tracePt t="13877" x="4356100" y="2803525"/>
          <p14:tracePt t="13879" x="4448175" y="2803525"/>
          <p14:tracePt t="13895" x="4584700" y="2830513"/>
          <p14:tracePt t="13897" x="4630738" y="2830513"/>
          <p14:tracePt t="13912" x="4675188" y="2840038"/>
          <p14:tracePt t="13928" x="4711700" y="2849563"/>
          <p14:tracePt t="13930" x="4740275" y="2849563"/>
          <p14:tracePt t="13946" x="4757738" y="2849563"/>
          <p14:tracePt t="14271" x="4813300" y="2876550"/>
          <p14:tracePt t="14279" x="4867275" y="2922588"/>
          <p14:tracePt t="14294" x="4932363" y="2968625"/>
          <p14:tracePt t="14311" x="4940300" y="2968625"/>
          <p14:tracePt t="14433" x="4949825" y="2968625"/>
          <p14:tracePt t="14477" x="4968875" y="2968625"/>
          <p14:tracePt t="14590" x="4968875" y="2976563"/>
          <p14:tracePt t="14920" x="5032375" y="2986088"/>
          <p14:tracePt t="14928" x="5122863" y="2986088"/>
          <p14:tracePt t="14944" x="5214938" y="2995613"/>
          <p14:tracePt t="14946" x="5287963" y="2995613"/>
          <p14:tracePt t="14949" x="5314950" y="3005138"/>
          <p14:tracePt t="14962" x="5378450" y="3013075"/>
          <p14:tracePt t="14978" x="5387975" y="3022600"/>
          <p14:tracePt t="14980" x="5397500" y="3022600"/>
          <p14:tracePt t="14995" x="5407025" y="3022600"/>
          <p14:tracePt t="15074" x="5414963" y="3022600"/>
          <p14:tracePt t="15089" x="5424488" y="3022600"/>
          <p14:tracePt t="15110" x="5434013" y="3022600"/>
          <p14:tracePt t="15117" x="5451475" y="3022600"/>
          <p14:tracePt t="15127" x="5451475" y="3013075"/>
          <p14:tracePt t="15145" x="5470525" y="3013075"/>
          <p14:tracePt t="15146" x="5497513" y="3013075"/>
          <p14:tracePt t="15161" x="5507038" y="3013075"/>
          <p14:tracePt t="15163" x="5524500" y="3013075"/>
          <p14:tracePt t="15177" x="5543550" y="3005138"/>
          <p14:tracePt t="15195" x="5580063" y="3005138"/>
          <p14:tracePt t="15196" x="5597525" y="3005138"/>
          <p14:tracePt t="15211" x="5643563" y="2995613"/>
          <p14:tracePt t="15228" x="5680075" y="2995613"/>
          <p14:tracePt t="15230" x="5708650" y="2986088"/>
          <p14:tracePt t="15245" x="5735638" y="2986088"/>
          <p14:tracePt t="15246" x="5762625" y="2986088"/>
          <p14:tracePt t="15261" x="5818188" y="2986088"/>
          <p14:tracePt t="15278" x="5862638" y="2986088"/>
          <p14:tracePt t="15280" x="5891213" y="2986088"/>
          <p14:tracePt t="15294" x="5908675" y="2976563"/>
          <p14:tracePt t="15296" x="5927725" y="2976563"/>
          <p14:tracePt t="15311" x="5935663" y="2976563"/>
          <p14:tracePt t="15312" x="5945188" y="2976563"/>
          <p14:tracePt t="15329" x="5964238" y="2976563"/>
          <p14:tracePt t="15456" x="5972175" y="2976563"/>
          <p14:tracePt t="15471" x="5981700" y="2976563"/>
          <p14:tracePt t="15479" x="5991225" y="2976563"/>
          <p14:tracePt t="15495" x="6000750" y="2976563"/>
          <p14:tracePt t="15498" x="6008688" y="2976563"/>
          <p14:tracePt t="15512" x="6018213" y="2976563"/>
          <p14:tracePt t="16353" x="5891213" y="2976563"/>
          <p14:tracePt t="16361" x="5716588" y="2976563"/>
          <p14:tracePt t="16378" x="5232400" y="2976563"/>
          <p14:tracePt t="16381" x="4986338" y="2995613"/>
          <p14:tracePt t="16395" x="4776788" y="3041650"/>
          <p14:tracePt t="16397" x="4557713" y="3068638"/>
          <p14:tracePt t="16411" x="4356100" y="3114675"/>
          <p14:tracePt t="16414" x="4200525" y="3141663"/>
          <p14:tracePt t="16428" x="3981450" y="3205163"/>
          <p14:tracePt t="16431" x="3871913" y="3268663"/>
          <p14:tracePt t="16445" x="3671888" y="3378200"/>
          <p14:tracePt t="16461" x="3552825" y="3433763"/>
          <p14:tracePt t="16478" x="3497263" y="3470275"/>
          <p14:tracePt t="16480" x="3479800" y="3487738"/>
          <p14:tracePt t="16495" x="3460750" y="3497263"/>
          <p14:tracePt t="16511" x="3443288" y="3516313"/>
          <p14:tracePt t="16529" x="3416300" y="3533775"/>
          <p14:tracePt t="16545" x="3397250" y="3543300"/>
          <p14:tracePt t="16562" x="3370263" y="3543300"/>
          <p14:tracePt t="16565" x="3360738" y="3552825"/>
          <p14:tracePt t="16578" x="3343275" y="3560763"/>
          <p14:tracePt t="17772" x="3479800" y="3524250"/>
          <p14:tracePt t="17781" x="3735388" y="3479800"/>
          <p14:tracePt t="17795" x="3971925" y="3433763"/>
          <p14:tracePt t="17797" x="4192588" y="3414713"/>
          <p14:tracePt t="17811" x="4465638" y="3406775"/>
          <p14:tracePt t="17814" x="4594225" y="3414713"/>
          <p14:tracePt t="17829" x="4803775" y="3460750"/>
          <p14:tracePt t="17845" x="4857750" y="3470275"/>
          <p14:tracePt t="17847" x="4886325" y="3479800"/>
          <p14:tracePt t="17851" x="4913313" y="3487738"/>
          <p14:tracePt t="17861" x="4922838" y="3497263"/>
          <p14:tracePt t="17863" x="4932363" y="3506788"/>
          <p14:tracePt t="17878" x="4940300" y="3506788"/>
          <p14:tracePt t="18012" x="4940300" y="3516313"/>
          <p14:tracePt t="18019" x="4949825" y="3516313"/>
          <p14:tracePt t="18028" x="4968875" y="3516313"/>
          <p14:tracePt t="18046" x="4986338" y="3533775"/>
          <p14:tracePt t="18062" x="4995863" y="3533775"/>
          <p14:tracePt t="18338" x="4995863" y="3543300"/>
          <p14:tracePt t="18952" x="4903788" y="3543300"/>
          <p14:tracePt t="18959" x="4784725" y="3533775"/>
          <p14:tracePt t="18965" x="4675188" y="3533775"/>
          <p14:tracePt t="18979" x="4557713" y="3533775"/>
          <p14:tracePt t="18981" x="4419600" y="3560763"/>
          <p14:tracePt t="18995" x="4273550" y="3570288"/>
          <p14:tracePt t="18998" x="4146550" y="3597275"/>
          <p14:tracePt t="19000" x="4037013" y="3616325"/>
          <p14:tracePt t="19012" x="3935413" y="3662363"/>
          <p14:tracePt t="19014" x="3825875" y="3698875"/>
          <p14:tracePt t="19028" x="3716338" y="3743325"/>
          <p14:tracePt t="19030" x="3643313" y="3789363"/>
          <p14:tracePt t="19044" x="3479800" y="3871913"/>
          <p14:tracePt t="19061" x="3379788" y="3935413"/>
          <p14:tracePt t="19063" x="3343275" y="3944938"/>
          <p14:tracePt t="19078" x="3324225" y="3954463"/>
          <p14:tracePt t="19080" x="3297238" y="3971925"/>
          <p14:tracePt t="19094" x="3260725" y="3990975"/>
          <p14:tracePt t="19096" x="3232150" y="4008438"/>
          <p14:tracePt t="19098" x="3205163" y="4017963"/>
          <p14:tracePt t="19111" x="3168650" y="4027488"/>
          <p14:tracePt t="19113" x="3141663" y="4037013"/>
          <p14:tracePt t="19128" x="3114675" y="4044950"/>
          <p14:tracePt t="19130" x="3095625" y="4044950"/>
          <p14:tracePt t="19144" x="3041650" y="4044950"/>
          <p14:tracePt t="19162" x="3005138" y="4064000"/>
          <p14:tracePt t="19178" x="2995613" y="4064000"/>
          <p14:tracePt t="19180" x="2976563" y="4081463"/>
          <p14:tracePt t="19183" x="2959100" y="4081463"/>
          <p14:tracePt t="19194" x="2949575" y="4081463"/>
          <p14:tracePt t="19197" x="2940050" y="4090988"/>
          <p14:tracePt t="19212" x="2932113" y="4100513"/>
          <p14:tracePt t="19228" x="2895600" y="4110038"/>
          <p14:tracePt t="19244" x="2876550" y="4127500"/>
          <p14:tracePt t="19246" x="2859088" y="4137025"/>
          <p14:tracePt t="19262" x="2840038" y="4146550"/>
          <p14:tracePt t="19278" x="2822575" y="4164013"/>
          <p14:tracePt t="20024" x="2903538" y="4164013"/>
          <p14:tracePt t="20032" x="3041650" y="4164013"/>
          <p14:tracePt t="20045" x="3159125" y="4164013"/>
          <p14:tracePt t="20046" x="3260725" y="4173538"/>
          <p14:tracePt t="20061" x="3387725" y="4191000"/>
          <p14:tracePt t="20065" x="3598863" y="4200525"/>
          <p14:tracePt t="20079" x="3708400" y="4210050"/>
          <p14:tracePt t="20094" x="3725863" y="4219575"/>
          <p14:tracePt t="20096" x="3744913" y="4227513"/>
          <p14:tracePt t="20111" x="3781425" y="4237038"/>
          <p14:tracePt t="20114" x="3798888" y="4237038"/>
          <p14:tracePt t="20638" x="3935413" y="4191000"/>
          <p14:tracePt t="20647" x="4100513" y="4110038"/>
          <p14:tracePt t="20661" x="4256088" y="4054475"/>
          <p14:tracePt t="20664" x="4484688" y="4008438"/>
          <p14:tracePt t="20679" x="4675188" y="3971925"/>
          <p14:tracePt t="20695" x="4721225" y="3963988"/>
          <p14:tracePt t="20697" x="4784725" y="3963988"/>
          <p14:tracePt t="20711" x="4840288" y="3963988"/>
          <p14:tracePt t="20729" x="4857750" y="3963988"/>
          <p14:tracePt t="21641" x="4740275" y="3981450"/>
          <p14:tracePt t="21648" x="4594225" y="4017963"/>
          <p14:tracePt t="21661" x="4448175" y="4073525"/>
          <p14:tracePt t="21664" x="4237038" y="4127500"/>
          <p14:tracePt t="21678" x="3825875" y="4283075"/>
          <p14:tracePt t="21681" x="3708400" y="4356100"/>
          <p14:tracePt t="21696" x="3479800" y="4438650"/>
          <p14:tracePt t="21712" x="3370263" y="4502150"/>
          <p14:tracePt t="21714" x="3278188" y="4519613"/>
          <p14:tracePt t="21728" x="3141663" y="4556125"/>
          <p14:tracePt t="21730" x="3095625" y="4565650"/>
          <p14:tracePt t="21745" x="3032125" y="4592638"/>
          <p14:tracePt t="21761" x="3005138" y="4592638"/>
          <p14:tracePt t="21763" x="2986088" y="4592638"/>
          <p14:tracePt t="21778" x="2940050" y="4602163"/>
          <p14:tracePt t="21780" x="2922588" y="4611688"/>
          <p14:tracePt t="21795" x="2876550" y="4621213"/>
          <p14:tracePt t="21811" x="2822575" y="4621213"/>
          <p14:tracePt t="21829" x="2740025" y="4621213"/>
          <p14:tracePt t="21845" x="2730500" y="4621213"/>
          <p14:tracePt t="21848" x="2713038" y="4621213"/>
          <p14:tracePt t="21861" x="2693988" y="4621213"/>
          <p14:tracePt t="21864" x="2667000" y="4621213"/>
          <p14:tracePt t="21879" x="2647950" y="4621213"/>
          <p14:tracePt t="21896" x="2647950" y="4611688"/>
          <p14:tracePt t="21911" x="2620963" y="4611688"/>
          <p14:tracePt t="21929" x="2611438" y="4611688"/>
          <p14:tracePt t="21944" x="2603500" y="4611688"/>
          <p14:tracePt t="22826" x="2713038" y="4575175"/>
          <p14:tracePt t="22833" x="2859088" y="4538663"/>
          <p14:tracePt t="22845" x="3224213" y="4465638"/>
          <p14:tracePt t="22861" x="3343275" y="4456113"/>
          <p14:tracePt t="22863" x="3416300" y="4456113"/>
          <p14:tracePt t="22878" x="3525838" y="4465638"/>
          <p14:tracePt t="22881" x="3570288" y="4475163"/>
          <p14:tracePt t="22895" x="3606800" y="4492625"/>
          <p14:tracePt t="22897" x="3635375" y="4502150"/>
          <p14:tracePt t="22911" x="3662363" y="4502150"/>
          <p14:tracePt t="22914" x="3679825" y="4502150"/>
          <p14:tracePt t="22929" x="3708400" y="4511675"/>
          <p14:tracePt t="22932" x="3716338" y="4511675"/>
          <p14:tracePt t="22945" x="3725863" y="4511675"/>
          <p14:tracePt t="22947" x="3735388" y="4519613"/>
          <p14:tracePt t="22972" x="3744913" y="4519613"/>
          <p14:tracePt t="22979" x="3752850" y="4519613"/>
          <p14:tracePt t="23384" x="3935413" y="4502150"/>
          <p14:tracePt t="23392" x="4265613" y="4483100"/>
          <p14:tracePt t="23399" x="4575175" y="4456113"/>
          <p14:tracePt t="23413" x="5151438" y="4438650"/>
          <p14:tracePt t="23428" x="5634038" y="4446588"/>
          <p14:tracePt t="23446" x="6081713" y="4502150"/>
          <p14:tracePt t="23462" x="6246813" y="4548188"/>
          <p14:tracePt t="23478" x="6292850" y="4556125"/>
          <p14:tracePt t="23481" x="6300788" y="4565650"/>
          <p14:tracePt t="23495" x="6310313" y="4565650"/>
          <p14:tracePt t="23497" x="6319838" y="4565650"/>
          <p14:tracePt t="23588" x="6319838" y="4592638"/>
          <p14:tracePt t="23600" x="6319838" y="4602163"/>
          <p14:tracePt t="23892" x="6657975" y="4529138"/>
          <p14:tracePt t="23899" x="7215188" y="4383088"/>
          <p14:tracePt t="23912" x="8293100" y="4210050"/>
          <p14:tracePt t="23929" x="8767763" y="4191000"/>
          <p14:tracePt t="23932" x="9461500" y="4173538"/>
          <p14:tracePt t="23945" x="9698038" y="4173538"/>
          <p14:tracePt t="23947" x="9863138" y="4173538"/>
          <p14:tracePt t="23962" x="10128250" y="4191000"/>
          <p14:tracePt t="23978" x="10228263" y="4191000"/>
          <p14:tracePt t="23981" x="10301288" y="4210050"/>
          <p14:tracePt t="23983" x="10356850" y="4227513"/>
          <p14:tracePt t="23995" x="10437813" y="4256088"/>
          <p14:tracePt t="24012" x="10474325" y="4273550"/>
          <p14:tracePt t="24027" x="10483850" y="4283075"/>
          <p14:tracePt t="24251" x="10648950" y="4154488"/>
          <p14:tracePt t="24260" x="10877550" y="4027488"/>
          <p14:tracePt t="24279" x="11817350" y="3725863"/>
          <p14:tracePt t="24295" x="12145963" y="3616325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404" y="1094613"/>
            <a:ext cx="10490200" cy="557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Times New Roman"/>
                <a:cs typeface="Times New Roman"/>
              </a:rPr>
              <a:t>Virtualization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fundamental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mechanism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Times New Roman"/>
                <a:cs typeface="Times New Roman"/>
              </a:rPr>
              <a:t>Virtualization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server,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desktop,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76390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main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virtualization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manage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workloads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radically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transforming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traditional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</a:t>
            </a:r>
            <a:r>
              <a:rPr sz="2000" dirty="0">
                <a:latin typeface="Times New Roman"/>
                <a:cs typeface="Times New Roman"/>
              </a:rPr>
              <a:t> 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dirty="0">
                <a:latin typeface="Times New Roman"/>
                <a:cs typeface="Times New Roman"/>
              </a:rPr>
              <a:t> scalable.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15938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most common </a:t>
            </a:r>
            <a:r>
              <a:rPr sz="2000" dirty="0">
                <a:latin typeface="Times New Roman"/>
                <a:cs typeface="Times New Roman"/>
              </a:rPr>
              <a:t>form of </a:t>
            </a:r>
            <a:r>
              <a:rPr sz="2000" spc="-5" dirty="0">
                <a:latin typeface="Times New Roman"/>
                <a:cs typeface="Times New Roman"/>
              </a:rPr>
              <a:t>virtualization </a:t>
            </a:r>
            <a:r>
              <a:rPr sz="2000" dirty="0">
                <a:latin typeface="Times New Roman"/>
                <a:cs typeface="Times New Roman"/>
              </a:rPr>
              <a:t>is the operating </a:t>
            </a:r>
            <a:r>
              <a:rPr sz="2000" spc="-5" dirty="0">
                <a:latin typeface="Times New Roman"/>
                <a:cs typeface="Times New Roman"/>
              </a:rPr>
              <a:t>system-level virtualization. </a:t>
            </a:r>
            <a:r>
              <a:rPr sz="2000" dirty="0">
                <a:latin typeface="Times New Roman"/>
                <a:cs typeface="Times New Roman"/>
              </a:rPr>
              <a:t>In operating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system-level virtualization, </a:t>
            </a:r>
            <a:r>
              <a:rPr sz="2000" dirty="0">
                <a:latin typeface="Times New Roman"/>
                <a:cs typeface="Times New Roman"/>
              </a:rPr>
              <a:t>it is possible to run </a:t>
            </a:r>
            <a:r>
              <a:rPr sz="2000" spc="-5" dirty="0">
                <a:latin typeface="Times New Roman"/>
                <a:cs typeface="Times New Roman"/>
              </a:rPr>
              <a:t>multiple </a:t>
            </a:r>
            <a:r>
              <a:rPr sz="2000" dirty="0">
                <a:latin typeface="Times New Roman"/>
                <a:cs typeface="Times New Roman"/>
              </a:rPr>
              <a:t>operating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on a single piece of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hardware. </a:t>
            </a:r>
            <a:r>
              <a:rPr sz="2000" spc="-10" dirty="0">
                <a:latin typeface="Times New Roman"/>
                <a:cs typeface="Times New Roman"/>
              </a:rPr>
              <a:t>Virtualization </a:t>
            </a:r>
            <a:r>
              <a:rPr sz="2000" dirty="0">
                <a:latin typeface="Times New Roman"/>
                <a:cs typeface="Times New Roman"/>
              </a:rPr>
              <a:t>technology involves separating the physical hardware and software by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emulating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software.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different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OS 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primary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OS by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virtualization,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referred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2222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nothing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moved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copied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another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computer,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normal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094613"/>
            <a:ext cx="10568305" cy="130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Virtualization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optimizing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complex</a:t>
            </a:r>
            <a:r>
              <a:rPr sz="2000" dirty="0">
                <a:latin typeface="Times New Roman"/>
                <a:cs typeface="Times New Roman"/>
              </a:rPr>
              <a:t> 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scalable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manner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(efficiently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growing),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700" y="2458211"/>
            <a:ext cx="5814059" cy="42626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27252"/>
            <a:ext cx="10960735" cy="5332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Characteristics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Virtual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Machines: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2000" spc="-10" dirty="0">
                <a:latin typeface="Times New Roman"/>
                <a:cs typeface="Times New Roman"/>
              </a:rPr>
              <a:t>Virtualization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characteristics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ideal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Partitioning: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virtualization,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dirty="0">
                <a:latin typeface="Times New Roman"/>
                <a:cs typeface="Times New Roman"/>
              </a:rPr>
              <a:t> (OS)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partitioning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(separating)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Isolation: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</a:t>
            </a:r>
            <a:r>
              <a:rPr sz="2000" dirty="0">
                <a:latin typeface="Times New Roman"/>
                <a:cs typeface="Times New Roman"/>
              </a:rPr>
              <a:t> 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isolated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dirty="0">
                <a:latin typeface="Times New Roman"/>
                <a:cs typeface="Times New Roman"/>
              </a:rPr>
              <a:t> host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virtualized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Because of </a:t>
            </a:r>
            <a:r>
              <a:rPr sz="2000" spc="-5" dirty="0">
                <a:latin typeface="Times New Roman"/>
                <a:cs typeface="Times New Roman"/>
              </a:rPr>
              <a:t>this </a:t>
            </a:r>
            <a:r>
              <a:rPr sz="2000" dirty="0">
                <a:latin typeface="Times New Roman"/>
                <a:cs typeface="Times New Roman"/>
              </a:rPr>
              <a:t>isolation, if one virtual instance crashes, it does not </a:t>
            </a:r>
            <a:r>
              <a:rPr sz="2000" spc="-5" dirty="0">
                <a:latin typeface="Times New Roman"/>
                <a:cs typeface="Times New Roman"/>
              </a:rPr>
              <a:t>affect </a:t>
            </a:r>
            <a:r>
              <a:rPr sz="2000" dirty="0">
                <a:latin typeface="Times New Roman"/>
                <a:cs typeface="Times New Roman"/>
              </a:rPr>
              <a:t>the other virtual </a:t>
            </a:r>
            <a:r>
              <a:rPr sz="2000" spc="-5" dirty="0">
                <a:latin typeface="Times New Roman"/>
                <a:cs typeface="Times New Roman"/>
              </a:rPr>
              <a:t>machines. </a:t>
            </a: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another.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12890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Encapsulation: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 stored)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easily </a:t>
            </a:r>
            <a:r>
              <a:rPr sz="2000" dirty="0">
                <a:latin typeface="Times New Roman"/>
                <a:cs typeface="Times New Roman"/>
              </a:rPr>
              <a:t>identify </a:t>
            </a:r>
            <a:r>
              <a:rPr sz="2000" spc="-5" dirty="0">
                <a:latin typeface="Times New Roman"/>
                <a:cs typeface="Times New Roman"/>
              </a:rPr>
              <a:t>it </a:t>
            </a:r>
            <a:r>
              <a:rPr sz="2000" dirty="0">
                <a:latin typeface="Times New Roman"/>
                <a:cs typeface="Times New Roman"/>
              </a:rPr>
              <a:t>based on the service it provides. In essence, the encapsulated process could be 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 service. This encapsulated virtual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can be presented to an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as a </a:t>
            </a:r>
            <a:r>
              <a:rPr sz="2000" spc="-5" dirty="0">
                <a:latin typeface="Times New Roman"/>
                <a:cs typeface="Times New Roman"/>
              </a:rPr>
              <a:t>complete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entity. </a:t>
            </a:r>
            <a:r>
              <a:rPr sz="2000" dirty="0">
                <a:latin typeface="Times New Roman"/>
                <a:cs typeface="Times New Roman"/>
              </a:rPr>
              <a:t>Therefore, encapsulation can protect each application, so that it does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interfere with another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3628" y="1104900"/>
            <a:ext cx="3137916" cy="13837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27252"/>
            <a:ext cx="11000105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Using</a:t>
            </a:r>
            <a:r>
              <a:rPr sz="2400" b="1" dirty="0">
                <a:latin typeface="Times New Roman"/>
                <a:cs typeface="Times New Roman"/>
              </a:rPr>
              <a:t> a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Hypervisor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Virtualization: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marR="21717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hypervisor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things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happen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manner.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hypervisor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lowest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environments.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Thus, 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hypervisor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becomes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ideal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mechanism.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8445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 hypervisor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show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same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dirty="0">
                <a:latin typeface="Times New Roman"/>
                <a:cs typeface="Times New Roman"/>
              </a:rPr>
              <a:t> without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copy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onto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designed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mainframe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OS rather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Windows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1149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hypervisor,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therefore,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schedules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amount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everything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guest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OSes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 to,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CPU,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memory,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I/O 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I/O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mechanisms.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virtualization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technology,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hypervisor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split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computer’s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5368" y="4015740"/>
            <a:ext cx="1077468" cy="10789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27252"/>
            <a:ext cx="6212205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Times New Roman"/>
                <a:cs typeface="Times New Roman"/>
              </a:rPr>
              <a:t>Types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Hypervisor: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hypervisors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support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different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aspects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Hypervisors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several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Native </a:t>
            </a:r>
            <a:r>
              <a:rPr sz="2000" b="1" spc="-5" dirty="0">
                <a:latin typeface="Times New Roman"/>
                <a:cs typeface="Times New Roman"/>
              </a:rPr>
              <a:t>hypervisors, </a:t>
            </a:r>
            <a:r>
              <a:rPr sz="2000" dirty="0">
                <a:latin typeface="Times New Roman"/>
                <a:cs typeface="Times New Roman"/>
              </a:rPr>
              <a:t>which </a:t>
            </a:r>
            <a:r>
              <a:rPr sz="2000" spc="-5" dirty="0">
                <a:latin typeface="Times New Roman"/>
                <a:cs typeface="Times New Roman"/>
              </a:rPr>
              <a:t>sit directly </a:t>
            </a:r>
            <a:r>
              <a:rPr sz="2000" dirty="0">
                <a:latin typeface="Times New Roman"/>
                <a:cs typeface="Times New Roman"/>
              </a:rPr>
              <a:t>on the </a:t>
            </a:r>
            <a:r>
              <a:rPr sz="2000" spc="-5" dirty="0">
                <a:latin typeface="Times New Roman"/>
                <a:cs typeface="Times New Roman"/>
              </a:rPr>
              <a:t>hardware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platform,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most likely used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gain better performance </a:t>
            </a:r>
            <a:r>
              <a:rPr sz="2000" dirty="0">
                <a:latin typeface="Times New Roman"/>
                <a:cs typeface="Times New Roman"/>
              </a:rPr>
              <a:t> 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individual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Hosted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hypervisors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run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distinct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software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layer </a:t>
            </a:r>
            <a:r>
              <a:rPr sz="2000" dirty="0">
                <a:latin typeface="Times New Roman"/>
                <a:cs typeface="Times New Roman"/>
              </a:rPr>
              <a:t> above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both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hardware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OS.</a:t>
            </a:r>
            <a:r>
              <a:rPr sz="2000" dirty="0">
                <a:latin typeface="Times New Roman"/>
                <a:cs typeface="Times New Roman"/>
              </a:rPr>
              <a:t> This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 hypervisor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useful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both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private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public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gain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improvements.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Embedded </a:t>
            </a:r>
            <a:r>
              <a:rPr sz="2000" b="1" spc="-5" dirty="0">
                <a:latin typeface="Times New Roman"/>
                <a:cs typeface="Times New Roman"/>
              </a:rPr>
              <a:t>hypervisors </a:t>
            </a:r>
            <a:r>
              <a:rPr sz="2000" spc="-5" dirty="0">
                <a:latin typeface="Times New Roman"/>
                <a:cs typeface="Times New Roman"/>
              </a:rPr>
              <a:t>are integrated into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processor </a:t>
            </a:r>
            <a:r>
              <a:rPr sz="2000" dirty="0">
                <a:latin typeface="Times New Roman"/>
                <a:cs typeface="Times New Roman"/>
              </a:rPr>
              <a:t> 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separate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chip.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Using</a:t>
            </a:r>
            <a:r>
              <a:rPr sz="2000" dirty="0">
                <a:latin typeface="Times New Roman"/>
                <a:cs typeface="Times New Roman"/>
              </a:rPr>
              <a:t> this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hypervisor,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gains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improvements.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3428" y="2039111"/>
            <a:ext cx="5169408" cy="28849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27252"/>
            <a:ext cx="10565765" cy="405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Virtualization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Virtualization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dirty="0">
                <a:latin typeface="Times New Roman"/>
                <a:cs typeface="Times New Roman"/>
              </a:rPr>
              <a:t>practical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setup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easily.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No need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invest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testing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debugging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setups.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capability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quickly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corruption.</a:t>
            </a:r>
            <a:endParaRPr sz="2000">
              <a:latin typeface="Times New Roman"/>
              <a:cs typeface="Times New Roman"/>
            </a:endParaRPr>
          </a:p>
          <a:p>
            <a:pPr marL="355600" marR="10223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Relocating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migrating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ease.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example,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moving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dirty="0">
                <a:latin typeface="Times New Roman"/>
                <a:cs typeface="Times New Roman"/>
              </a:rPr>
              <a:t> powerful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</a:t>
            </a:r>
            <a:r>
              <a:rPr sz="2000" dirty="0">
                <a:latin typeface="Times New Roman"/>
                <a:cs typeface="Times New Roman"/>
              </a:rPr>
              <a:t> can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simply </a:t>
            </a:r>
            <a:r>
              <a:rPr sz="2000" dirty="0">
                <a:latin typeface="Times New Roman"/>
                <a:cs typeface="Times New Roman"/>
              </a:rPr>
              <a:t>be a </a:t>
            </a:r>
            <a:r>
              <a:rPr sz="2000" spc="-10" dirty="0">
                <a:latin typeface="Times New Roman"/>
                <a:cs typeface="Times New Roman"/>
              </a:rPr>
              <a:t>matter </a:t>
            </a:r>
            <a:r>
              <a:rPr sz="2000" dirty="0">
                <a:latin typeface="Times New Roman"/>
                <a:cs typeface="Times New Roman"/>
              </a:rPr>
              <a:t>of taking a snapshot of a virtual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and starting up a new virtual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 based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snapshot.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remote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management.</a:t>
            </a:r>
            <a:r>
              <a:rPr sz="2000" dirty="0">
                <a:latin typeface="Times New Roman"/>
                <a:cs typeface="Times New Roman"/>
              </a:rPr>
              <a:t> Physical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tightly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controlled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days.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 </a:t>
            </a:r>
            <a:r>
              <a:rPr sz="2000" dirty="0">
                <a:latin typeface="Times New Roman"/>
                <a:cs typeface="Times New Roman"/>
              </a:rPr>
              <a:t>greatly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Multiple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simultaneously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server.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8259" y="1251203"/>
            <a:ext cx="2446020" cy="18028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127252"/>
            <a:ext cx="10794365" cy="344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Containers: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Containers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alternative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Machines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(VMs)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designed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virtualize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instead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entire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120014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example,</a:t>
            </a:r>
            <a:r>
              <a:rPr sz="2000" dirty="0">
                <a:latin typeface="Times New Roman"/>
                <a:cs typeface="Times New Roman"/>
              </a:rPr>
              <a:t> if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MySQL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container,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Containers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isolation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rather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Therefore,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consumption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process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affects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whole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4640" y="1053083"/>
            <a:ext cx="1324355" cy="13228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45845"/>
            <a:ext cx="10845165" cy="161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Virtual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Machines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vs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Containers: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Instead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virtualizing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BIOS and hardware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 marL="12700" marR="8826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 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utilize</a:t>
            </a:r>
            <a:r>
              <a:rPr sz="2000" dirty="0">
                <a:latin typeface="Times New Roman"/>
                <a:cs typeface="Times New Roman"/>
              </a:rPr>
              <a:t> 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extra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own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you</a:t>
            </a:r>
            <a:r>
              <a:rPr sz="2000" dirty="0">
                <a:latin typeface="Times New Roman"/>
                <a:cs typeface="Times New Roman"/>
              </a:rPr>
              <a:t> 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dirty="0">
                <a:latin typeface="Times New Roman"/>
                <a:cs typeface="Times New Roman"/>
              </a:rPr>
              <a:t> as 4×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×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containers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735" y="2624327"/>
            <a:ext cx="8375904" cy="40965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145539"/>
            <a:ext cx="10659745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Advantages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Containers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over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Virtual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Machines: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Containers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initiate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milliseconds </a:t>
            </a:r>
            <a:r>
              <a:rPr sz="2000" dirty="0">
                <a:latin typeface="Times New Roman"/>
                <a:cs typeface="Times New Roman"/>
              </a:rPr>
              <a:t>compared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initiate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minutes.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Containers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performance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ability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same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amount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taken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Disadvantages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Containers: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Containers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manage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especially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large </a:t>
            </a:r>
            <a:r>
              <a:rPr sz="2000" spc="-5" dirty="0">
                <a:latin typeface="Times New Roman"/>
                <a:cs typeface="Times New Roman"/>
              </a:rPr>
              <a:t>number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4699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Containers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less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container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potential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attack </a:t>
            </a:r>
            <a:r>
              <a:rPr sz="2000" dirty="0">
                <a:latin typeface="Times New Roman"/>
                <a:cs typeface="Times New Roman"/>
              </a:rPr>
              <a:t>surface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permissions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3664" y="1121663"/>
            <a:ext cx="2340864" cy="23408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404" y="1022680"/>
            <a:ext cx="10969625" cy="4662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Service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Level</a:t>
            </a:r>
            <a:r>
              <a:rPr sz="2400" b="1" spc="-1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g</a:t>
            </a:r>
            <a:r>
              <a:rPr sz="2400" b="1" spc="-5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eement </a:t>
            </a:r>
            <a:r>
              <a:rPr sz="2400" b="1" spc="5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S</a:t>
            </a:r>
            <a:r>
              <a:rPr sz="2400" b="1" spc="-10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A)</a:t>
            </a:r>
            <a:endParaRPr sz="2400">
              <a:latin typeface="Times New Roman"/>
              <a:cs typeface="Times New Roman"/>
            </a:endParaRPr>
          </a:p>
          <a:p>
            <a:pPr marL="355600" marR="691515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Think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building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 </a:t>
            </a:r>
            <a:r>
              <a:rPr sz="2000" spc="-5" dirty="0">
                <a:latin typeface="Times New Roman"/>
                <a:cs typeface="Times New Roman"/>
              </a:rPr>
              <a:t>home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buying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new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car,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 expect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blueprint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house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warranty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given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purchase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 </a:t>
            </a:r>
            <a:r>
              <a:rPr sz="2000" spc="-30" dirty="0">
                <a:latin typeface="Times New Roman"/>
                <a:cs typeface="Times New Roman"/>
              </a:rPr>
              <a:t>car.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level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agreement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(SLA)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blueprint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warranty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An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SLA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 contract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between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 service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provider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(either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internal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external)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user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that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defines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level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expected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from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provider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SLAs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customer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receive,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itself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2159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telecom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company's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SLA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promise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availability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99.999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percent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works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 to about five and a quarter </a:t>
            </a:r>
            <a:r>
              <a:rPr sz="2000" spc="-5" dirty="0">
                <a:latin typeface="Times New Roman"/>
                <a:cs typeface="Times New Roman"/>
              </a:rPr>
              <a:t>minutes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downtime </a:t>
            </a:r>
            <a:r>
              <a:rPr sz="2000" dirty="0">
                <a:latin typeface="Times New Roman"/>
                <a:cs typeface="Times New Roman"/>
              </a:rPr>
              <a:t>per </a:t>
            </a:r>
            <a:r>
              <a:rPr sz="2000" spc="-20" dirty="0">
                <a:latin typeface="Times New Roman"/>
                <a:cs typeface="Times New Roman"/>
              </a:rPr>
              <a:t>year, </a:t>
            </a:r>
            <a:r>
              <a:rPr sz="2000" dirty="0">
                <a:latin typeface="Times New Roman"/>
                <a:cs typeface="Times New Roman"/>
              </a:rPr>
              <a:t>which can </a:t>
            </a:r>
            <a:r>
              <a:rPr sz="2000" spc="-5" dirty="0">
                <a:latin typeface="Times New Roman"/>
                <a:cs typeface="Times New Roman"/>
              </a:rPr>
              <a:t>still </a:t>
            </a:r>
            <a:r>
              <a:rPr sz="2000" dirty="0">
                <a:latin typeface="Times New Roman"/>
                <a:cs typeface="Times New Roman"/>
              </a:rPr>
              <a:t>be too long for </a:t>
            </a:r>
            <a:r>
              <a:rPr sz="2000" spc="-5" dirty="0">
                <a:latin typeface="Times New Roman"/>
                <a:cs typeface="Times New Roman"/>
              </a:rPr>
              <a:t>some </a:t>
            </a:r>
            <a:r>
              <a:rPr sz="2000" dirty="0">
                <a:latin typeface="Times New Roman"/>
                <a:cs typeface="Times New Roman"/>
              </a:rPr>
              <a:t> businesses), and </a:t>
            </a:r>
            <a:r>
              <a:rPr sz="2000" spc="-5" dirty="0">
                <a:latin typeface="Times New Roman"/>
                <a:cs typeface="Times New Roman"/>
              </a:rPr>
              <a:t>allow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to reduce their </a:t>
            </a:r>
            <a:r>
              <a:rPr sz="2000" spc="-5" dirty="0">
                <a:latin typeface="Times New Roman"/>
                <a:cs typeface="Times New Roman"/>
              </a:rPr>
              <a:t>payment </a:t>
            </a:r>
            <a:r>
              <a:rPr sz="2000" dirty="0">
                <a:latin typeface="Times New Roman"/>
                <a:cs typeface="Times New Roman"/>
              </a:rPr>
              <a:t>by a given percentage if </a:t>
            </a:r>
            <a:r>
              <a:rPr sz="2000" spc="-5" dirty="0">
                <a:latin typeface="Times New Roman"/>
                <a:cs typeface="Times New Roman"/>
              </a:rPr>
              <a:t>it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dirty="0">
                <a:latin typeface="Times New Roman"/>
                <a:cs typeface="Times New Roman"/>
              </a:rPr>
              <a:t>achieved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usually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magnitude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breach.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7423" y="5474208"/>
            <a:ext cx="2484120" cy="10652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5660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6952615" cy="506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Contents</a:t>
            </a:r>
            <a:endParaRPr sz="24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computing?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architecture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spc="-5" dirty="0">
                <a:latin typeface="Times New Roman"/>
                <a:cs typeface="Times New Roman"/>
              </a:rPr>
              <a:t>Difference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distributed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Advantages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disadvantages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w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f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er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5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accoun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  <a:p>
            <a:pPr marL="830580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30580" algn="l"/>
                <a:tab pos="831215" algn="l"/>
              </a:tabLst>
            </a:pP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troduc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55" dirty="0">
                <a:latin typeface="Times New Roman"/>
                <a:cs typeface="Times New Roman"/>
              </a:rPr>
              <a:t>A</a:t>
            </a:r>
            <a:r>
              <a:rPr sz="2000" spc="15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17984" y="6464985"/>
            <a:ext cx="1663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371983"/>
            <a:ext cx="8441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2ADBFD-446D-9E69-8E1D-8E549F3068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5600" y="2538720"/>
              <a:ext cx="2977920" cy="411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2ADBFD-446D-9E69-8E1D-8E549F3068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9760" y="2475360"/>
                <a:ext cx="3009240" cy="53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13"/>
    </mc:Choice>
    <mc:Fallback>
      <p:transition spd="slow" advTm="48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6" x="10877550" y="2849563"/>
          <p14:tracePt t="623" x="9972675" y="2730500"/>
          <p14:tracePt t="638" x="8420100" y="2638425"/>
          <p14:tracePt t="655" x="7223125" y="2667000"/>
          <p14:tracePt t="657" x="6858000" y="2703513"/>
          <p14:tracePt t="672" x="6438900" y="2747963"/>
          <p14:tracePt t="688" x="6329363" y="2747963"/>
          <p14:tracePt t="690" x="6237288" y="2747963"/>
          <p14:tracePt t="692" x="6191250" y="2747963"/>
          <p14:tracePt t="706" x="6164263" y="2740025"/>
          <p14:tracePt t="722" x="6146800" y="2730500"/>
          <p14:tracePt t="738" x="6146800" y="2711450"/>
          <p14:tracePt t="741" x="6127750" y="2684463"/>
          <p14:tracePt t="755" x="6146800" y="2611438"/>
          <p14:tracePt t="771" x="6154738" y="2593975"/>
          <p14:tracePt t="1280" x="6110288" y="2593975"/>
          <p14:tracePt t="1287" x="6018213" y="2601913"/>
          <p14:tracePt t="1305" x="5716588" y="2667000"/>
          <p14:tracePt t="1322" x="5434013" y="2747963"/>
          <p14:tracePt t="1338" x="5168900" y="2857500"/>
          <p14:tracePt t="1341" x="5013325" y="2922588"/>
          <p14:tracePt t="1355" x="4794250" y="2995613"/>
          <p14:tracePt t="1357" x="4630738" y="3068638"/>
          <p14:tracePt t="1372" x="4502150" y="3122613"/>
          <p14:tracePt t="1374" x="4392613" y="3159125"/>
          <p14:tracePt t="1388" x="4164013" y="3232150"/>
          <p14:tracePt t="1390" x="4064000" y="3260725"/>
          <p14:tracePt t="1405" x="3935413" y="3278188"/>
          <p14:tracePt t="1422" x="3908425" y="3287713"/>
          <p14:tracePt t="1424" x="3854450" y="3297238"/>
          <p14:tracePt t="1427" x="3835400" y="3314700"/>
          <p14:tracePt t="1438" x="3817938" y="3314700"/>
          <p14:tracePt t="1440" x="3808413" y="3314700"/>
          <p14:tracePt t="1455" x="3789363" y="3314700"/>
          <p14:tracePt t="1457" x="3781425" y="3324225"/>
          <p14:tracePt t="1470" x="3771900" y="3324225"/>
          <p14:tracePt t="1489" x="3752850" y="3333750"/>
          <p14:tracePt t="1562" x="3744913" y="3333750"/>
          <p14:tracePt t="1582" x="3735388" y="3333750"/>
          <p14:tracePt t="1589" x="3725863" y="3333750"/>
          <p14:tracePt t="2112" x="3698875" y="3333750"/>
          <p14:tracePt t="2121" x="3671888" y="3324225"/>
          <p14:tracePt t="2123" x="3625850" y="3314700"/>
          <p14:tracePt t="2139" x="3552825" y="3305175"/>
          <p14:tracePt t="2155" x="3516313" y="3297238"/>
          <p14:tracePt t="2157" x="3470275" y="3297238"/>
          <p14:tracePt t="2171" x="3360738" y="3287713"/>
          <p14:tracePt t="2174" x="3306763" y="3278188"/>
          <p14:tracePt t="2189" x="3241675" y="3251200"/>
          <p14:tracePt t="2191" x="3205163" y="3241675"/>
          <p14:tracePt t="2204" x="3141663" y="3232150"/>
          <p14:tracePt t="2206" x="3114675" y="3232150"/>
          <p14:tracePt t="2222" x="3041650" y="3214688"/>
          <p14:tracePt t="2225" x="3022600" y="3214688"/>
          <p14:tracePt t="2239" x="2949575" y="3205163"/>
          <p14:tracePt t="2254" x="2867025" y="3168650"/>
          <p14:tracePt t="2272" x="2749550" y="3132138"/>
          <p14:tracePt t="2288" x="2703513" y="3105150"/>
          <p14:tracePt t="2290" x="2647950" y="3086100"/>
          <p14:tracePt t="2305" x="2566988" y="3049588"/>
          <p14:tracePt t="2308" x="2520950" y="3041650"/>
          <p14:tracePt t="2321" x="2447925" y="3013075"/>
          <p14:tracePt t="2338" x="2419350" y="2995613"/>
          <p14:tracePt t="2340" x="2401888" y="2976563"/>
          <p14:tracePt t="2354" x="2355850" y="2959100"/>
          <p14:tracePt t="2357" x="2338388" y="2949575"/>
          <p14:tracePt t="2372" x="2255838" y="2922588"/>
          <p14:tracePt t="2388" x="2219325" y="2894013"/>
          <p14:tracePt t="2390" x="2182813" y="2886075"/>
          <p14:tracePt t="2405" x="2127250" y="2876550"/>
          <p14:tracePt t="2407" x="2082800" y="2867025"/>
          <p14:tracePt t="2422" x="2027238" y="2849563"/>
          <p14:tracePt t="2437" x="1981200" y="2840038"/>
          <p14:tracePt t="2455" x="1954213" y="2813050"/>
          <p14:tracePt t="2456" x="1927225" y="2813050"/>
          <p14:tracePt t="2472" x="1900238" y="2803525"/>
          <p14:tracePt t="2487" x="1890713" y="2803525"/>
          <p14:tracePt t="2489" x="1881188" y="2794000"/>
          <p14:tracePt t="2492" x="1844675" y="2794000"/>
          <p14:tracePt t="2506" x="1808163" y="2784475"/>
          <p14:tracePt t="2522" x="1771650" y="2767013"/>
          <p14:tracePt t="2538" x="1725613" y="2747963"/>
          <p14:tracePt t="2541" x="1725613" y="2740025"/>
          <p14:tracePt t="2555" x="1689100" y="2720975"/>
          <p14:tracePt t="2572" x="1681163" y="2711450"/>
          <p14:tracePt t="2574" x="1671638" y="2711450"/>
          <p14:tracePt t="2588" x="1652588" y="2693988"/>
          <p14:tracePt t="2590" x="1644650" y="2684463"/>
          <p14:tracePt t="2605" x="1616075" y="2647950"/>
          <p14:tracePt t="2623" x="1606550" y="2638425"/>
          <p14:tracePt t="2627" x="1598613" y="2630488"/>
          <p14:tracePt t="2638" x="1589088" y="2611438"/>
          <p14:tracePt t="2640" x="1570038" y="2584450"/>
          <p14:tracePt t="2655" x="1543050" y="2557463"/>
          <p14:tracePt t="2671" x="1533525" y="2538413"/>
          <p14:tracePt t="2673" x="1533525" y="2528888"/>
          <p14:tracePt t="2689" x="1525588" y="2501900"/>
          <p14:tracePt t="2725" x="1516063" y="2501900"/>
          <p14:tracePt t="2739" x="1516063" y="2492375"/>
          <p14:tracePt t="2755" x="1516063" y="2484438"/>
          <p14:tracePt t="2767" x="1516063" y="2474913"/>
          <p14:tracePt t="2783" x="1516063" y="2465388"/>
          <p14:tracePt t="2796" x="1516063" y="2455863"/>
          <p14:tracePt t="2804" x="1516063" y="2447925"/>
          <p14:tracePt t="2823" x="1516063" y="2438400"/>
          <p14:tracePt t="2839" x="1516063" y="2428875"/>
          <p14:tracePt t="2873" x="1516063" y="2419350"/>
          <p14:tracePt t="2880" x="1516063" y="2411413"/>
          <p14:tracePt t="2890" x="1516063" y="2401888"/>
          <p14:tracePt t="2905" x="1525588" y="2401888"/>
          <p14:tracePt t="2908" x="1525588" y="2392363"/>
          <p14:tracePt t="2922" x="1533525" y="2374900"/>
          <p14:tracePt t="2923" x="1562100" y="2355850"/>
          <p14:tracePt t="2938" x="1570038" y="2346325"/>
          <p14:tracePt t="2940" x="1570038" y="2338388"/>
          <p14:tracePt t="2943" x="1579563" y="2338388"/>
          <p14:tracePt t="2957" x="1589088" y="2328863"/>
          <p14:tracePt t="2973" x="1589088" y="2319338"/>
          <p14:tracePt t="2993" x="1598613" y="2309813"/>
          <p14:tracePt t="3005" x="1606550" y="2301875"/>
          <p14:tracePt t="3022" x="1625600" y="2292350"/>
          <p14:tracePt t="3039" x="1635125" y="2292350"/>
          <p14:tracePt t="3042" x="1644650" y="2282825"/>
          <p14:tracePt t="3054" x="1652588" y="2282825"/>
          <p14:tracePt t="3072" x="1662113" y="2282825"/>
          <p14:tracePt t="3087" x="1671638" y="2273300"/>
          <p14:tracePt t="3105" x="1689100" y="2273300"/>
          <p14:tracePt t="3121" x="1698625" y="2265363"/>
          <p14:tracePt t="3123" x="1717675" y="2265363"/>
          <p14:tracePt t="3138" x="1725613" y="2255838"/>
          <p14:tracePt t="3155" x="1762125" y="2228850"/>
          <p14:tracePt t="3172" x="1771650" y="2228850"/>
          <p14:tracePt t="3188" x="1790700" y="2219325"/>
          <p14:tracePt t="3425" x="1954213" y="2173288"/>
          <p14:tracePt t="3433" x="2200275" y="2146300"/>
          <p14:tracePt t="3439" x="2374900" y="2119313"/>
          <p14:tracePt t="3455" x="2776538" y="2046288"/>
          <p14:tracePt t="3457" x="2932113" y="2036763"/>
          <p14:tracePt t="3473" x="3168650" y="2036763"/>
          <p14:tracePt t="3489" x="3297238" y="2036763"/>
          <p14:tracePt t="3504" x="3370263" y="2036763"/>
          <p14:tracePt t="3507" x="3379788" y="2036763"/>
          <p14:tracePt t="3522" x="3406775" y="2036763"/>
          <p14:tracePt t="3812" x="3251200" y="2054225"/>
          <p14:tracePt t="3821" x="3132138" y="2082800"/>
          <p14:tracePt t="3838" x="2949575" y="2146300"/>
          <p14:tracePt t="3840" x="2859088" y="2173288"/>
          <p14:tracePt t="3855" x="2767013" y="2192338"/>
          <p14:tracePt t="3857" x="2730500" y="2209800"/>
          <p14:tracePt t="3861" x="2684463" y="2209800"/>
          <p14:tracePt t="3871" x="2657475" y="2219325"/>
          <p14:tracePt t="3889" x="2620963" y="2219325"/>
          <p14:tracePt t="3905" x="2603500" y="2228850"/>
          <p14:tracePt t="3921" x="2557463" y="2228850"/>
          <p14:tracePt t="3924" x="2547938" y="2228850"/>
          <p14:tracePt t="3939" x="2520950" y="2228850"/>
          <p14:tracePt t="3955" x="2501900" y="2236788"/>
          <p14:tracePt t="3958" x="2484438" y="2236788"/>
          <p14:tracePt t="3962" x="2474913" y="2246313"/>
          <p14:tracePt t="3971" x="2457450" y="2246313"/>
          <p14:tracePt t="3988" x="2419350" y="2246313"/>
          <p14:tracePt t="4005" x="2401888" y="2246313"/>
          <p14:tracePt t="4007" x="2382838" y="2246313"/>
          <p14:tracePt t="4012" x="2346325" y="2255838"/>
          <p14:tracePt t="4021" x="2309813" y="2255838"/>
          <p14:tracePt t="4023" x="2273300" y="2255838"/>
          <p14:tracePt t="4039" x="2209800" y="2273300"/>
          <p14:tracePt t="4054" x="2163763" y="2273300"/>
          <p14:tracePt t="4072" x="2100263" y="2301875"/>
          <p14:tracePt t="4088" x="2090738" y="2301875"/>
          <p14:tracePt t="4091" x="2082800" y="2301875"/>
          <p14:tracePt t="4104" x="2063750" y="2319338"/>
          <p14:tracePt t="4122" x="2017713" y="2328863"/>
          <p14:tracePt t="4138" x="2017713" y="2338388"/>
          <p14:tracePt t="4140" x="2000250" y="2346325"/>
          <p14:tracePt t="4143" x="1990725" y="2355850"/>
          <p14:tracePt t="4155" x="1973263" y="2365375"/>
          <p14:tracePt t="4158" x="1963738" y="2374900"/>
          <p14:tracePt t="4172" x="1944688" y="2382838"/>
          <p14:tracePt t="4188" x="1927225" y="2382838"/>
          <p14:tracePt t="4191" x="1917700" y="2401888"/>
          <p14:tracePt t="4205" x="1900238" y="2401888"/>
          <p14:tracePt t="4207" x="1890713" y="2401888"/>
          <p14:tracePt t="4222" x="1871663" y="2411413"/>
          <p14:tracePt t="4238" x="1863725" y="2428875"/>
          <p14:tracePt t="4241" x="1844675" y="2438400"/>
          <p14:tracePt t="4255" x="1817688" y="2447925"/>
          <p14:tracePt t="4257" x="1808163" y="2455863"/>
          <p14:tracePt t="4273" x="1790700" y="2455863"/>
          <p14:tracePt t="4288" x="1781175" y="2465388"/>
          <p14:tracePt t="4291" x="1771650" y="2474913"/>
          <p14:tracePt t="4305" x="1762125" y="2484438"/>
          <p14:tracePt t="4307" x="1754188" y="2484438"/>
          <p14:tracePt t="4349" x="1744663" y="2492375"/>
          <p14:tracePt t="4356" x="1744663" y="2501900"/>
          <p14:tracePt t="4370" x="1735138" y="2501900"/>
          <p14:tracePt t="4372" x="1725613" y="2511425"/>
          <p14:tracePt t="4388" x="1708150" y="2528888"/>
          <p14:tracePt t="4406" x="1689100" y="2538413"/>
          <p14:tracePt t="4421" x="1681163" y="2547938"/>
          <p14:tracePt t="4438" x="1671638" y="2557463"/>
          <p14:tracePt t="4454" x="1671638" y="2565400"/>
          <p14:tracePt t="4457" x="1662113" y="2565400"/>
          <p14:tracePt t="4471" x="1662113" y="2574925"/>
          <p14:tracePt t="4488" x="1652588" y="2574925"/>
          <p14:tracePt t="4505" x="1644650" y="2593975"/>
          <p14:tracePt t="4521" x="1635125" y="2593975"/>
          <p14:tracePt t="4524" x="1625600" y="2601913"/>
          <p14:tracePt t="4540" x="1616075" y="2620963"/>
          <p14:tracePt t="4555" x="1616075" y="2630488"/>
          <p14:tracePt t="4557" x="1606550" y="2630488"/>
          <p14:tracePt t="4589" x="1606550" y="2638425"/>
          <p14:tracePt t="4744" x="1635125" y="2647950"/>
          <p14:tracePt t="4750" x="1689100" y="2657475"/>
          <p14:tracePt t="4758" x="1790700" y="2667000"/>
          <p14:tracePt t="4772" x="2063750" y="2667000"/>
          <p14:tracePt t="4787" x="2200275" y="2638425"/>
          <p14:tracePt t="4790" x="2401888" y="2630488"/>
          <p14:tracePt t="4806" x="3187700" y="2528888"/>
          <p14:tracePt t="4822" x="3652838" y="2501900"/>
          <p14:tracePt t="4837" x="4073525" y="2501900"/>
          <p14:tracePt t="4856" x="4529138" y="2520950"/>
          <p14:tracePt t="4870" x="4611688" y="2528888"/>
          <p14:tracePt t="4873" x="4684713" y="2528888"/>
          <p14:tracePt t="4888" x="4757738" y="2538413"/>
          <p14:tracePt t="4905" x="4803775" y="2547938"/>
          <p14:tracePt t="4921" x="4813300" y="2547938"/>
          <p14:tracePt t="5281" x="4694238" y="2565400"/>
          <p14:tracePt t="5289" x="4529138" y="2593975"/>
          <p14:tracePt t="5305" x="4164013" y="2647950"/>
          <p14:tracePt t="5308" x="3917950" y="2667000"/>
          <p14:tracePt t="5322" x="3616325" y="2684463"/>
          <p14:tracePt t="5338" x="3416300" y="2684463"/>
          <p14:tracePt t="5340" x="3224213" y="2703513"/>
          <p14:tracePt t="5354" x="2932113" y="2711450"/>
          <p14:tracePt t="5357" x="2830513" y="2720975"/>
          <p14:tracePt t="5372" x="2740025" y="2740025"/>
          <p14:tracePt t="5374" x="2657475" y="2747963"/>
          <p14:tracePt t="5388" x="2574925" y="2767013"/>
          <p14:tracePt t="5390" x="2511425" y="2776538"/>
          <p14:tracePt t="5405" x="2428875" y="2794000"/>
          <p14:tracePt t="5407" x="2401888" y="2803525"/>
          <p14:tracePt t="5421" x="2374900" y="2803525"/>
          <p14:tracePt t="5423" x="2365375" y="2803525"/>
          <p14:tracePt t="5437" x="2319338" y="2813050"/>
          <p14:tracePt t="5455" x="2301875" y="2820988"/>
          <p14:tracePt t="5472" x="2282825" y="2820988"/>
          <p14:tracePt t="5488" x="2273300" y="2820988"/>
          <p14:tracePt t="5505" x="2255838" y="2820988"/>
          <p14:tracePt t="5520" x="2255838" y="2830513"/>
          <p14:tracePt t="5522" x="2246313" y="2830513"/>
          <p14:tracePt t="5538" x="2236788" y="2830513"/>
          <p14:tracePt t="5541" x="2228850" y="2849563"/>
          <p14:tracePt t="5570" x="2219325" y="2849563"/>
          <p14:tracePt t="5577" x="2209800" y="2857500"/>
          <p14:tracePt t="5588" x="2200275" y="2857500"/>
          <p14:tracePt t="5605" x="2192338" y="2867025"/>
          <p14:tracePt t="5621" x="2173288" y="2876550"/>
          <p14:tracePt t="5624" x="2163763" y="2876550"/>
          <p14:tracePt t="5639" x="2146300" y="2886075"/>
          <p14:tracePt t="5655" x="2136775" y="2886075"/>
          <p14:tracePt t="5657" x="2127250" y="2886075"/>
          <p14:tracePt t="5661" x="2119313" y="2894013"/>
          <p14:tracePt t="5671" x="2100263" y="2913063"/>
          <p14:tracePt t="5674" x="2090738" y="2922588"/>
          <p14:tracePt t="5689" x="2082800" y="2922588"/>
          <p14:tracePt t="5705" x="2073275" y="2922588"/>
          <p14:tracePt t="5721" x="2046288" y="2922588"/>
          <p14:tracePt t="5723" x="2046288" y="2930525"/>
          <p14:tracePt t="5739" x="2017713" y="2940050"/>
          <p14:tracePt t="5754" x="2009775" y="2949575"/>
          <p14:tracePt t="5756" x="1973263" y="2949575"/>
          <p14:tracePt t="5771" x="1963738" y="2959100"/>
          <p14:tracePt t="5774" x="1954213" y="2959100"/>
          <p14:tracePt t="5852" x="1944688" y="2959100"/>
          <p14:tracePt t="6063" x="1954213" y="2959100"/>
          <p14:tracePt t="6076" x="1963738" y="2959100"/>
          <p14:tracePt t="6089" x="1973263" y="2959100"/>
          <p14:tracePt t="6091" x="1990725" y="2959100"/>
          <p14:tracePt t="6105" x="2009775" y="2949575"/>
          <p14:tracePt t="6122" x="2027238" y="2940050"/>
          <p14:tracePt t="6124" x="2036763" y="2940050"/>
          <p14:tracePt t="6126" x="2063750" y="2930525"/>
          <p14:tracePt t="6138" x="2082800" y="2922588"/>
          <p14:tracePt t="6140" x="2090738" y="2922588"/>
          <p14:tracePt t="6155" x="2109788" y="2922588"/>
          <p14:tracePt t="6171" x="2155825" y="2894013"/>
          <p14:tracePt t="6188" x="2182813" y="2886075"/>
          <p14:tracePt t="6191" x="2200275" y="2886075"/>
          <p14:tracePt t="6205" x="2228850" y="2876550"/>
          <p14:tracePt t="6207" x="2246313" y="2857500"/>
          <p14:tracePt t="6221" x="2328863" y="2813050"/>
          <p14:tracePt t="6239" x="2593975" y="2730500"/>
          <p14:tracePt t="6255" x="2849563" y="2657475"/>
          <p14:tracePt t="6271" x="3114675" y="2611438"/>
          <p14:tracePt t="6274" x="3306763" y="2565400"/>
          <p14:tracePt t="6289" x="3652838" y="2538413"/>
          <p14:tracePt t="6304" x="3808413" y="2538413"/>
          <p14:tracePt t="6306" x="3954463" y="2538413"/>
          <p14:tracePt t="6322" x="4292600" y="2547938"/>
          <p14:tracePt t="6325" x="4429125" y="2557463"/>
          <p14:tracePt t="6339" x="4648200" y="2601913"/>
          <p14:tracePt t="6354" x="4813300" y="2630488"/>
          <p14:tracePt t="6372" x="4886325" y="2638425"/>
          <p14:tracePt t="6374" x="4903788" y="2638425"/>
          <p14:tracePt t="6388" x="4922838" y="2638425"/>
          <p14:tracePt t="6405" x="4932363" y="2638425"/>
          <p14:tracePt t="6481" x="4940300" y="2638425"/>
          <p14:tracePt t="6494" x="4949825" y="2638425"/>
          <p14:tracePt t="6504" x="4959350" y="2638425"/>
          <p14:tracePt t="6735" x="4959350" y="2647950"/>
          <p14:tracePt t="7312" x="4903788" y="2657475"/>
          <p14:tracePt t="7324" x="4794250" y="2684463"/>
          <p14:tracePt t="7326" x="4694238" y="2693988"/>
          <p14:tracePt t="7338" x="4584700" y="2703513"/>
          <p14:tracePt t="7340" x="4484688" y="2730500"/>
          <p14:tracePt t="7355" x="4246563" y="2813050"/>
          <p14:tracePt t="7371" x="3990975" y="2913063"/>
          <p14:tracePt t="7389" x="3589338" y="3059113"/>
          <p14:tracePt t="7406" x="3214688" y="3205163"/>
          <p14:tracePt t="7421" x="2895600" y="3397250"/>
          <p14:tracePt t="7424" x="2693988" y="3506788"/>
          <p14:tracePt t="7438" x="2328863" y="3670300"/>
          <p14:tracePt t="7454" x="2209800" y="3716338"/>
          <p14:tracePt t="7456" x="2100263" y="3752850"/>
          <p14:tracePt t="7471" x="1881188" y="3789363"/>
          <p14:tracePt t="7474" x="1817688" y="3798888"/>
          <p14:tracePt t="7489" x="1698625" y="3816350"/>
          <p14:tracePt t="7505" x="1652588" y="3825875"/>
          <p14:tracePt t="7507" x="1625600" y="3825875"/>
          <p14:tracePt t="7521" x="1570038" y="3844925"/>
          <p14:tracePt t="7524" x="1543050" y="3852863"/>
          <p14:tracePt t="7539" x="1489075" y="3852863"/>
          <p14:tracePt t="7555" x="1470025" y="3862388"/>
          <p14:tracePt t="7557" x="1423988" y="3862388"/>
          <p14:tracePt t="7560" x="1406525" y="3871913"/>
          <p14:tracePt t="7571" x="1379538" y="3871913"/>
          <p14:tracePt t="7574" x="1350963" y="3871913"/>
          <p14:tracePt t="7588" x="1306513" y="3871913"/>
          <p14:tracePt t="7604" x="1296988" y="3881438"/>
          <p14:tracePt t="7606" x="1270000" y="3881438"/>
          <p14:tracePt t="7611" x="1260475" y="3881438"/>
          <p14:tracePt t="7622" x="1233488" y="3881438"/>
          <p14:tracePt t="7638" x="1187450" y="3881438"/>
          <p14:tracePt t="7654" x="1160463" y="3881438"/>
          <p14:tracePt t="7672" x="1114425" y="3881438"/>
          <p14:tracePt t="7687" x="1104900" y="3881438"/>
          <p14:tracePt t="7689" x="1095375" y="3881438"/>
          <p14:tracePt t="7799" x="1095375" y="3871913"/>
          <p14:tracePt t="7807" x="1114425" y="3862388"/>
          <p14:tracePt t="7822" x="1277938" y="3862388"/>
          <p14:tracePt t="7838" x="1452563" y="3963988"/>
          <p14:tracePt t="7841" x="1533525" y="4044950"/>
          <p14:tracePt t="7855" x="1717675" y="4264025"/>
          <p14:tracePt t="7872" x="1771650" y="4346575"/>
          <p14:tracePt t="7874" x="1835150" y="4402138"/>
          <p14:tracePt t="7878" x="1908175" y="4483100"/>
          <p14:tracePt t="7888" x="2017713" y="4592638"/>
          <p14:tracePt t="7890" x="2119313" y="4721225"/>
          <p14:tracePt t="7905" x="2265363" y="4913313"/>
          <p14:tracePt t="7922" x="2328863" y="4967288"/>
          <p14:tracePt t="7924" x="2382838" y="5022850"/>
          <p14:tracePt t="7927" x="2438400" y="5068888"/>
          <p14:tracePt t="7938" x="2493963" y="5095875"/>
          <p14:tracePt t="7940" x="2557463" y="5122863"/>
          <p14:tracePt t="7956" x="2667000" y="5178425"/>
          <p14:tracePt t="7971" x="2693988" y="5195888"/>
          <p14:tracePt t="7974" x="2730500" y="5214938"/>
          <p14:tracePt t="7977" x="2749550" y="5222875"/>
          <p14:tracePt t="7989" x="2786063" y="5241925"/>
          <p14:tracePt t="8005" x="2794000" y="5241925"/>
          <p14:tracePt t="8244" x="2813050" y="5360988"/>
          <p14:tracePt t="8253" x="2849563" y="5451475"/>
          <p14:tracePt t="8272" x="3013075" y="6035675"/>
          <p14:tracePt t="8288" x="3078163" y="6200775"/>
          <p14:tracePt t="8290" x="3122613" y="6291263"/>
          <p14:tracePt t="8305" x="3224213" y="6583363"/>
          <p14:tracePt t="8307" x="3260725" y="6721475"/>
          <p14:tracePt t="11450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39495"/>
            <a:ext cx="10666730" cy="496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Servi</a:t>
            </a:r>
            <a:r>
              <a:rPr sz="2400" b="1" dirty="0">
                <a:latin typeface="Times New Roman"/>
                <a:cs typeface="Times New Roman"/>
              </a:rPr>
              <a:t>c</a:t>
            </a:r>
            <a:r>
              <a:rPr sz="2400" b="1" spc="-5" dirty="0">
                <a:latin typeface="Times New Roman"/>
                <a:cs typeface="Times New Roman"/>
              </a:rPr>
              <a:t>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Level</a:t>
            </a:r>
            <a:r>
              <a:rPr sz="2400" b="1" spc="-1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Ag</a:t>
            </a:r>
            <a:r>
              <a:rPr sz="2400" b="1" spc="-60" dirty="0">
                <a:latin typeface="Times New Roman"/>
                <a:cs typeface="Times New Roman"/>
              </a:rPr>
              <a:t>r</a:t>
            </a:r>
            <a:r>
              <a:rPr sz="2400" b="1" spc="-5" dirty="0">
                <a:latin typeface="Times New Roman"/>
                <a:cs typeface="Times New Roman"/>
              </a:rPr>
              <a:t>ee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5" dirty="0">
                <a:latin typeface="Times New Roman"/>
                <a:cs typeface="Times New Roman"/>
              </a:rPr>
              <a:t>ent </a:t>
            </a:r>
            <a:r>
              <a:rPr sz="2400" b="1" spc="5" dirty="0">
                <a:latin typeface="Times New Roman"/>
                <a:cs typeface="Times New Roman"/>
              </a:rPr>
              <a:t>(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r>
              <a:rPr sz="2400" b="1" spc="-15" dirty="0">
                <a:latin typeface="Times New Roman"/>
                <a:cs typeface="Times New Roman"/>
              </a:rPr>
              <a:t>L</a:t>
            </a:r>
            <a:r>
              <a:rPr sz="2400" b="1" spc="-5" dirty="0">
                <a:latin typeface="Times New Roman"/>
                <a:cs typeface="Times New Roman"/>
              </a:rPr>
              <a:t>A)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marR="43434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company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buys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either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accept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agreement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(SLA)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negotiate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agreement.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commit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mission-critical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cloud without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negotiating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SLA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significant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penalties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delivering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promised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together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establish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SLAs.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Times New Roman"/>
                <a:cs typeface="Times New Roman"/>
              </a:rPr>
              <a:t>Typical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927100" lvl="1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Response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times</a:t>
            </a:r>
            <a:r>
              <a:rPr sz="2000" dirty="0">
                <a:latin typeface="Times New Roman"/>
                <a:cs typeface="Times New Roman"/>
              </a:rPr>
              <a:t> (possibly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varying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transaction)</a:t>
            </a:r>
            <a:endParaRPr sz="2000">
              <a:latin typeface="Times New Roman"/>
              <a:cs typeface="Times New Roman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000" spc="-15" dirty="0">
                <a:latin typeface="Times New Roman"/>
                <a:cs typeface="Times New Roman"/>
              </a:rPr>
              <a:t>Availability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day</a:t>
            </a:r>
            <a:endParaRPr sz="2000">
              <a:latin typeface="Times New Roman"/>
              <a:cs typeface="Times New Roman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Overall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uptime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target</a:t>
            </a:r>
            <a:endParaRPr sz="2000">
              <a:latin typeface="Times New Roman"/>
              <a:cs typeface="Times New Roman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000" dirty="0">
                <a:latin typeface="Times New Roman"/>
                <a:cs typeface="Times New Roman"/>
              </a:rPr>
              <a:t>Agreed-on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response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procedures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event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down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1935" y="3176016"/>
            <a:ext cx="3429000" cy="25709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5660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5538" y="1144015"/>
            <a:ext cx="11002645" cy="466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Virtual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(VPC)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hybrid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public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provider’s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469265" marR="1143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VPC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a cloud </a:t>
            </a:r>
            <a:r>
              <a:rPr sz="2000" spc="-5" dirty="0">
                <a:latin typeface="Times New Roman"/>
                <a:cs typeface="Times New Roman"/>
              </a:rPr>
              <a:t>computing </a:t>
            </a:r>
            <a:r>
              <a:rPr sz="2000" dirty="0">
                <a:latin typeface="Times New Roman"/>
                <a:cs typeface="Times New Roman"/>
              </a:rPr>
              <a:t>service in which a public cloud provider isolates a specific portion of their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 cloud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to be provisioned for private use. The VPC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managed </a:t>
            </a:r>
            <a:r>
              <a:rPr sz="2000" dirty="0">
                <a:latin typeface="Times New Roman"/>
                <a:cs typeface="Times New Roman"/>
              </a:rPr>
              <a:t>by 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vendor;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allocated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VPC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customer.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469265" marR="22352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VPC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specifically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want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yet </a:t>
            </a:r>
            <a:r>
              <a:rPr sz="2000" dirty="0">
                <a:latin typeface="Times New Roman"/>
                <a:cs typeface="Times New Roman"/>
              </a:rPr>
              <a:t>have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r>
              <a:rPr sz="2000" dirty="0">
                <a:latin typeface="Times New Roman"/>
                <a:cs typeface="Times New Roman"/>
              </a:rPr>
              <a:t> concerns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privacy,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proprietary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VPC customers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dedicated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private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addresses.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Times New Roman"/>
                <a:cs typeface="Times New Roman"/>
              </a:rPr>
              <a:t>Examples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VPCs include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Amazon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VPC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Google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App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Engine.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2140" y="5215128"/>
            <a:ext cx="1905000" cy="15057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4305935" cy="167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Benefits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Virtual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Private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Bandwidth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Efficiency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Performance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4372" y="2990088"/>
            <a:ext cx="7821168" cy="30845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2236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Networking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075" y="1688592"/>
            <a:ext cx="9509760" cy="48508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1143615" cy="411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virtualized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resources.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 this,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switches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separate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logical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432434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like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isolated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divided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automatically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subnets.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15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(VLANs)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act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extension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enterprise’s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network.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encrypted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(VPN)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hypervisor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machine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678795" cy="350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Storage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overview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355600" marR="5969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-5" dirty="0">
                <a:latin typeface="Times New Roman"/>
                <a:cs typeface="Times New Roman"/>
              </a:rPr>
              <a:t> complex.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involves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pool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may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virtualized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 and </a:t>
            </a:r>
            <a:r>
              <a:rPr sz="2000" spc="-5" dirty="0">
                <a:latin typeface="Times New Roman"/>
                <a:cs typeface="Times New Roman"/>
              </a:rPr>
              <a:t>tie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5" dirty="0">
                <a:latin typeface="Times New Roman"/>
                <a:cs typeface="Times New Roman"/>
              </a:rPr>
              <a:t>up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-5" dirty="0">
                <a:latin typeface="Times New Roman"/>
                <a:cs typeface="Times New Roman"/>
              </a:rPr>
              <a:t>orchestration, </a:t>
            </a:r>
            <a:r>
              <a:rPr sz="2000" dirty="0">
                <a:latin typeface="Times New Roman"/>
                <a:cs typeface="Times New Roman"/>
              </a:rPr>
              <a:t>to support cloud </a:t>
            </a:r>
            <a:r>
              <a:rPr sz="2000" spc="-5" dirty="0">
                <a:latin typeface="Times New Roman"/>
                <a:cs typeface="Times New Roman"/>
              </a:rPr>
              <a:t>requirements </a:t>
            </a:r>
            <a:r>
              <a:rPr sz="2000" dirty="0">
                <a:latin typeface="Times New Roman"/>
                <a:cs typeface="Times New Roman"/>
              </a:rPr>
              <a:t>such as </a:t>
            </a:r>
            <a:r>
              <a:rPr sz="2000" spc="-5" dirty="0">
                <a:latin typeface="Times New Roman"/>
                <a:cs typeface="Times New Roman"/>
              </a:rPr>
              <a:t>moving </a:t>
            </a:r>
            <a:r>
              <a:rPr sz="2000" dirty="0">
                <a:latin typeface="Times New Roman"/>
                <a:cs typeface="Times New Roman"/>
              </a:rPr>
              <a:t>running VMs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taking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instant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snapshots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multi-terabyte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drives.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Networked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generally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classified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way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consumed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side.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latin typeface="Times New Roman"/>
                <a:cs typeface="Times New Roman"/>
              </a:rPr>
              <a:t>File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0723" y="4317491"/>
            <a:ext cx="2467355" cy="18486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756265" cy="130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File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Storage:</a:t>
            </a:r>
            <a:endParaRPr sz="24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most traditional </a:t>
            </a:r>
            <a:r>
              <a:rPr sz="2000" dirty="0">
                <a:latin typeface="Times New Roman"/>
                <a:cs typeface="Times New Roman"/>
              </a:rPr>
              <a:t>service </a:t>
            </a:r>
            <a:r>
              <a:rPr sz="2000" spc="-5" dirty="0">
                <a:latin typeface="Times New Roman"/>
                <a:cs typeface="Times New Roman"/>
              </a:rPr>
              <a:t>type is </a:t>
            </a:r>
            <a:r>
              <a:rPr sz="2000" dirty="0">
                <a:latin typeface="Times New Roman"/>
                <a:cs typeface="Times New Roman"/>
              </a:rPr>
              <a:t>a shared file </a:t>
            </a:r>
            <a:r>
              <a:rPr sz="2000" spc="-5" dirty="0">
                <a:latin typeface="Times New Roman"/>
                <a:cs typeface="Times New Roman"/>
              </a:rPr>
              <a:t>system, </a:t>
            </a:r>
            <a:r>
              <a:rPr sz="2000" spc="5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simply “file storage” </a:t>
            </a:r>
            <a:r>
              <a:rPr sz="2000" dirty="0">
                <a:latin typeface="Times New Roman"/>
                <a:cs typeface="Times New Roman"/>
              </a:rPr>
              <a:t>which allows users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folders.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two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popular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today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(NFS)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SMB/CIFS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(Server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Block/Common</a:t>
            </a:r>
            <a:r>
              <a:rPr sz="2000" dirty="0">
                <a:latin typeface="Times New Roman"/>
                <a:cs typeface="Times New Roman"/>
              </a:rPr>
              <a:t> Internet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System).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164" y="2962655"/>
            <a:ext cx="8380476" cy="324459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144015"/>
            <a:ext cx="10760075" cy="5637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Block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  <a:p>
            <a:pPr marL="355600" marR="138430" indent="-3429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fixed-size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raw 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capacity.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 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volume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treated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independent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drive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controlled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external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most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common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Block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SAN,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iSCSI,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disks.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Block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typically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formatted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FAT32,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NTFS,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EXT3,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EXT4.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Object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  <a:p>
            <a:pPr marL="355600" marR="98425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kept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metadata.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any</a:t>
            </a:r>
            <a:r>
              <a:rPr sz="2000" dirty="0">
                <a:latin typeface="Times New Roman"/>
                <a:cs typeface="Times New Roman"/>
              </a:rPr>
              <a:t> kind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data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photos,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videos,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</a:t>
            </a:r>
            <a:r>
              <a:rPr sz="2000" spc="-5" dirty="0">
                <a:latin typeface="Times New Roman"/>
                <a:cs typeface="Times New Roman"/>
              </a:rPr>
              <a:t> files.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ccess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ugh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http/ht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ps.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 object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guarantees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lost.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replicated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across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centers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unstructured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music,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image,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8607" y="1871472"/>
            <a:ext cx="1153668" cy="11003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8128" y="4439411"/>
            <a:ext cx="1213103" cy="11460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6948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672" y="1997964"/>
            <a:ext cx="7903464" cy="43586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842625" cy="496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issues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 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running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VMs.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security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addressed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Leakage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Protection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Usage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Monitoring</a:t>
            </a:r>
            <a:endParaRPr sz="2000">
              <a:latin typeface="Times New Roman"/>
              <a:cs typeface="Times New Roman"/>
            </a:endParaRPr>
          </a:p>
          <a:p>
            <a:pPr marL="469900" marR="22669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 both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closely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monitored.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 be </a:t>
            </a:r>
            <a:r>
              <a:rPr sz="2000" spc="-5" dirty="0">
                <a:latin typeface="Times New Roman"/>
                <a:cs typeface="Times New Roman"/>
              </a:rPr>
              <a:t>maintained </a:t>
            </a:r>
            <a:r>
              <a:rPr sz="2000" dirty="0">
                <a:latin typeface="Times New Roman"/>
                <a:cs typeface="Times New Roman"/>
              </a:rPr>
              <a:t>showing when the data were accessed, by </a:t>
            </a:r>
            <a:r>
              <a:rPr sz="2000" spc="5" dirty="0">
                <a:latin typeface="Times New Roman"/>
                <a:cs typeface="Times New Roman"/>
              </a:rPr>
              <a:t>whom </a:t>
            </a:r>
            <a:r>
              <a:rPr sz="2000" dirty="0">
                <a:latin typeface="Times New Roman"/>
                <a:cs typeface="Times New Roman"/>
              </a:rPr>
              <a:t>and from where. </a:t>
            </a:r>
            <a:r>
              <a:rPr sz="2000" spc="-5" dirty="0">
                <a:latin typeface="Times New Roman"/>
                <a:cs typeface="Times New Roman"/>
              </a:rPr>
              <a:t>Policies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 </a:t>
            </a:r>
            <a:r>
              <a:rPr sz="2000" dirty="0">
                <a:latin typeface="Times New Roman"/>
                <a:cs typeface="Times New Roman"/>
              </a:rPr>
              <a:t>need to be created and deployed. In addition, transparent process can be created that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monitors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usage.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End-to-End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Logging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Reporting</a:t>
            </a:r>
            <a:endParaRPr sz="20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effective deployment </a:t>
            </a:r>
            <a:r>
              <a:rPr sz="2000" dirty="0">
                <a:latin typeface="Times New Roman"/>
                <a:cs typeface="Times New Roman"/>
              </a:rPr>
              <a:t>of IaaS </a:t>
            </a:r>
            <a:r>
              <a:rPr sz="2000" spc="-5" dirty="0">
                <a:latin typeface="Times New Roman"/>
                <a:cs typeface="Times New Roman"/>
              </a:rPr>
              <a:t>demands </a:t>
            </a:r>
            <a:r>
              <a:rPr sz="2000" dirty="0">
                <a:latin typeface="Times New Roman"/>
                <a:cs typeface="Times New Roman"/>
              </a:rPr>
              <a:t>comprehensive logging and reporting in place. Robust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logging and reporting solutions help to keep track of where the </a:t>
            </a:r>
            <a:r>
              <a:rPr sz="2000" spc="-5" dirty="0">
                <a:latin typeface="Times New Roman"/>
                <a:cs typeface="Times New Roman"/>
              </a:rPr>
              <a:t>information </a:t>
            </a:r>
            <a:r>
              <a:rPr sz="2000" dirty="0">
                <a:latin typeface="Times New Roman"/>
                <a:cs typeface="Times New Roman"/>
              </a:rPr>
              <a:t>is, </a:t>
            </a:r>
            <a:r>
              <a:rPr sz="2000" spc="5" dirty="0">
                <a:latin typeface="Times New Roman"/>
                <a:cs typeface="Times New Roman"/>
              </a:rPr>
              <a:t>who </a:t>
            </a:r>
            <a:r>
              <a:rPr sz="2000" dirty="0">
                <a:latin typeface="Times New Roman"/>
                <a:cs typeface="Times New Roman"/>
              </a:rPr>
              <a:t>accesses </a:t>
            </a:r>
            <a:r>
              <a:rPr sz="2000" spc="-5" dirty="0">
                <a:latin typeface="Times New Roman"/>
                <a:cs typeface="Times New Roman"/>
              </a:rPr>
              <a:t>it, </a:t>
            </a:r>
            <a:r>
              <a:rPr sz="2000" dirty="0">
                <a:latin typeface="Times New Roman"/>
                <a:cs typeface="Times New Roman"/>
              </a:rPr>
              <a:t>which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</a:t>
            </a:r>
            <a:r>
              <a:rPr sz="2000" dirty="0">
                <a:latin typeface="Times New Roman"/>
                <a:cs typeface="Times New Roman"/>
              </a:rPr>
              <a:t> 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arrays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responsible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 solutions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important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dirty="0">
                <a:latin typeface="Times New Roman"/>
                <a:cs typeface="Times New Roman"/>
              </a:rPr>
              <a:t> 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optimization.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7816" y="2100072"/>
            <a:ext cx="995172" cy="9951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804" y="5218176"/>
            <a:ext cx="742188" cy="601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59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509776"/>
            <a:ext cx="532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Have you</a:t>
            </a:r>
            <a:r>
              <a:rPr sz="2400" b="1" spc="-5" dirty="0">
                <a:latin typeface="Times New Roman"/>
                <a:cs typeface="Times New Roman"/>
              </a:rPr>
              <a:t> uploaded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photos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videos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on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Facebook?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7707" y="1171955"/>
            <a:ext cx="5175504" cy="51892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7984" y="6464985"/>
            <a:ext cx="1663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0"/>
    </mc:Choice>
    <mc:Fallback>
      <p:transition spd="slow" advTm="253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654665" cy="466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Authentic</a:t>
            </a:r>
            <a:r>
              <a:rPr sz="2000" b="1" spc="-10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t</a:t>
            </a:r>
            <a:r>
              <a:rPr sz="2000" b="1" spc="-15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5" dirty="0">
                <a:latin typeface="Times New Roman"/>
                <a:cs typeface="Times New Roman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d</a:t>
            </a:r>
            <a:r>
              <a:rPr sz="2000" b="1" spc="-1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Authori</a:t>
            </a:r>
            <a:r>
              <a:rPr sz="2000" b="1" spc="-15" dirty="0">
                <a:latin typeface="Times New Roman"/>
                <a:cs typeface="Times New Roman"/>
              </a:rPr>
              <a:t>z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5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ion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Robust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authentication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authorization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essential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effective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Prevention.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application,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apart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login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two-factor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multi-factor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authentication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Infrastructure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Hardening</a:t>
            </a:r>
            <a:endParaRPr sz="20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hardening is the act of applying security to each </a:t>
            </a:r>
            <a:r>
              <a:rPr sz="2000" spc="-5" dirty="0">
                <a:latin typeface="Times New Roman"/>
                <a:cs typeface="Times New Roman"/>
              </a:rPr>
              <a:t>component </a:t>
            </a:r>
            <a:r>
              <a:rPr sz="2000" dirty="0">
                <a:latin typeface="Times New Roman"/>
                <a:cs typeface="Times New Roman"/>
              </a:rPr>
              <a:t>of the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 including: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Web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identity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 management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End-to-End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Encryption</a:t>
            </a:r>
            <a:endParaRPr sz="2000">
              <a:latin typeface="Times New Roman"/>
              <a:cs typeface="Times New Roman"/>
            </a:endParaRPr>
          </a:p>
          <a:p>
            <a:pPr marL="469900" marR="308610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take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advantage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end-to-end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encryption.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prevent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offline attacks. </a:t>
            </a:r>
            <a:r>
              <a:rPr sz="2000" dirty="0">
                <a:latin typeface="Times New Roman"/>
                <a:cs typeface="Times New Roman"/>
              </a:rPr>
              <a:t>Also, </a:t>
            </a:r>
            <a:r>
              <a:rPr sz="2000" spc="-5" dirty="0">
                <a:latin typeface="Times New Roman"/>
                <a:cs typeface="Times New Roman"/>
              </a:rPr>
              <a:t>all communication </a:t>
            </a:r>
            <a:r>
              <a:rPr sz="2000" dirty="0">
                <a:latin typeface="Times New Roman"/>
                <a:cs typeface="Times New Roman"/>
              </a:rPr>
              <a:t>to host OS and VMs in the IaaS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should be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SSL/TLS.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4640" y="5643371"/>
            <a:ext cx="854963" cy="8534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63" y="2118360"/>
            <a:ext cx="694943" cy="7589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3283" y="1121663"/>
            <a:ext cx="1036320" cy="103631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60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801350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Data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Protection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42265" marR="133985" indent="-342265" algn="r">
              <a:lnSpc>
                <a:spcPct val="100000"/>
              </a:lnSpc>
              <a:buFont typeface="Arial"/>
              <a:buChar char="•"/>
              <a:tabLst>
                <a:tab pos="342265" algn="l"/>
                <a:tab pos="342900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protection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protection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protect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stored,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static</a:t>
            </a:r>
            <a:r>
              <a:rPr sz="2000" dirty="0">
                <a:latin typeface="Times New Roman"/>
                <a:cs typeface="Times New Roman"/>
              </a:rPr>
              <a:t> and</a:t>
            </a:r>
            <a:r>
              <a:rPr sz="2000" spc="-5" dirty="0">
                <a:latin typeface="Times New Roman"/>
                <a:cs typeface="Times New Roman"/>
              </a:rPr>
              <a:t> moving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R="163195" algn="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designed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implement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optimal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protection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methodologies.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protection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ensures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Integrity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stored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endParaRPr sz="20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illegal editing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corruption.</a:t>
            </a:r>
            <a:endParaRPr sz="2000">
              <a:latin typeface="Times New Roman"/>
              <a:cs typeface="Times New Roman"/>
            </a:endParaRPr>
          </a:p>
          <a:p>
            <a:pPr marL="927100" marR="196850" lvl="1" indent="-457200">
              <a:lnSpc>
                <a:spcPct val="100000"/>
              </a:lnSpc>
              <a:buAutoNum type="arabicPeriod" startAt="2"/>
              <a:tabLst>
                <a:tab pos="926465" algn="l"/>
                <a:tab pos="927100" algn="l"/>
              </a:tabLst>
            </a:pPr>
            <a:r>
              <a:rPr sz="2000" b="1" dirty="0">
                <a:latin typeface="Times New Roman"/>
                <a:cs typeface="Times New Roman"/>
              </a:rPr>
              <a:t>Storage management</a:t>
            </a:r>
            <a:r>
              <a:rPr sz="2000" dirty="0">
                <a:latin typeface="Times New Roman"/>
                <a:cs typeface="Times New Roman"/>
              </a:rPr>
              <a:t>: The </a:t>
            </a:r>
            <a:r>
              <a:rPr sz="2000" spc="-5" dirty="0">
                <a:latin typeface="Times New Roman"/>
                <a:cs typeface="Times New Roman"/>
              </a:rPr>
              <a:t>cloud infrastructure must </a:t>
            </a:r>
            <a:r>
              <a:rPr sz="2000" dirty="0">
                <a:latin typeface="Times New Roman"/>
                <a:cs typeface="Times New Roman"/>
              </a:rPr>
              <a:t>provide a secure and continuously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interface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copying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maintained.</a:t>
            </a:r>
            <a:endParaRPr sz="2000">
              <a:latin typeface="Times New Roman"/>
              <a:cs typeface="Times New Roman"/>
            </a:endParaRPr>
          </a:p>
          <a:p>
            <a:pPr marL="927100" marR="297815" lvl="1" indent="-457200">
              <a:lnSpc>
                <a:spcPct val="100000"/>
              </a:lnSpc>
              <a:buAutoNum type="arabicPeriod" startAt="2"/>
              <a:tabLst>
                <a:tab pos="926465" algn="l"/>
                <a:tab pos="9271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Infrastructure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security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the</a:t>
            </a:r>
            <a:r>
              <a:rPr sz="2000" spc="-5" dirty="0">
                <a:latin typeface="Times New Roman"/>
                <a:cs typeface="Times New Roman"/>
              </a:rPr>
              <a:t> collective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processes,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policies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measures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ensure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cloud/storage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security.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Protection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(DPaaS)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protection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stored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example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cloud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protection.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5004" y="5178552"/>
            <a:ext cx="1280159" cy="6644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63" y="4149852"/>
            <a:ext cx="1037844" cy="9448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1819" y="2409444"/>
            <a:ext cx="1053083" cy="10195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61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45845"/>
            <a:ext cx="11202035" cy="344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Pricing: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general,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pay-as-you-go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pricing.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pricing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across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providers.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Therefore,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purchasing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decisions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difficult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consumers.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companies </a:t>
            </a:r>
            <a:r>
              <a:rPr sz="2000" spc="-10" dirty="0">
                <a:latin typeface="Times New Roman"/>
                <a:cs typeface="Times New Roman"/>
              </a:rPr>
              <a:t>may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break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down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pricing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whether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dedicated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tenants.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Costs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split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compute,</a:t>
            </a:r>
            <a:r>
              <a:rPr sz="2000" dirty="0">
                <a:latin typeface="Times New Roman"/>
                <a:cs typeface="Times New Roman"/>
              </a:rPr>
              <a:t> storage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networking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GB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basis.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0264" y="4756403"/>
            <a:ext cx="2468879" cy="18501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62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45845"/>
            <a:ext cx="10716260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Cloud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Pricing: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According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report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451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Research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Group,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63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7098" y="2334132"/>
          <a:ext cx="11247120" cy="415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3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3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Pricing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Model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On-demand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pricing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Billed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consumption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virtual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machines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 fixed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unit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price.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Reserved</a:t>
                      </a:r>
                      <a:r>
                        <a:rPr sz="18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instances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Flat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fee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advance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discounted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rate.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Spot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pricing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bid to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gain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access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 resources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whose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price keeps</a:t>
                      </a:r>
                      <a:r>
                        <a:rPr sz="18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varying.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Prepaid</a:t>
                      </a:r>
                      <a:r>
                        <a:rPr sz="18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VM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access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96850" algn="just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pay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 single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fixed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fee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 access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 specifically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sized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instance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for the duration </a:t>
                      </a:r>
                      <a:r>
                        <a:rPr sz="1800" spc="-4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 the plan. It can also be a recurring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monthly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plan. During this duration they can have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unlimited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access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VM.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Recurring</a:t>
                      </a:r>
                      <a:r>
                        <a:rPr sz="18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resource</a:t>
                      </a: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pooling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892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Customers commit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 purchase a quantity of resources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(number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CPU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cores, quantity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RAM)</a:t>
                      </a:r>
                      <a:r>
                        <a:rPr sz="18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 advance,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 recurring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basis.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9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Prepaid</a:t>
                      </a:r>
                      <a:r>
                        <a:rPr sz="18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Consumption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7338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Customers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pay a</a:t>
                      </a:r>
                      <a:r>
                        <a:rPr sz="18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set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at the beginning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term,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and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costs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of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consumption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debited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this prepaid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amount.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It can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be done in a recurring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plan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well.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10612120" cy="374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Migrating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migration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process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moving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data,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applications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other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business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elements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from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organization's onsite computers to the cloud, or moving them </a:t>
            </a:r>
            <a:r>
              <a:rPr sz="2000" b="1" spc="-10" dirty="0">
                <a:latin typeface="Times New Roman"/>
                <a:cs typeface="Times New Roman"/>
              </a:rPr>
              <a:t>from </a:t>
            </a:r>
            <a:r>
              <a:rPr sz="2000" b="1" dirty="0">
                <a:latin typeface="Times New Roman"/>
                <a:cs typeface="Times New Roman"/>
              </a:rPr>
              <a:t>one cloud </a:t>
            </a:r>
            <a:r>
              <a:rPr sz="2000" b="1" spc="-5" dirty="0">
                <a:latin typeface="Times New Roman"/>
                <a:cs typeface="Times New Roman"/>
              </a:rPr>
              <a:t>environment </a:t>
            </a:r>
            <a:r>
              <a:rPr sz="2000" b="1" dirty="0">
                <a:latin typeface="Times New Roman"/>
                <a:cs typeface="Times New Roman"/>
              </a:rPr>
              <a:t>to 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4699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Moving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business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elements</a:t>
            </a:r>
            <a:r>
              <a:rPr sz="2000" dirty="0">
                <a:latin typeface="Times New Roman"/>
                <a:cs typeface="Times New Roman"/>
              </a:rPr>
              <a:t> 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another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</a:t>
            </a:r>
            <a:r>
              <a:rPr sz="2000" b="1" spc="-5" dirty="0">
                <a:latin typeface="Times New Roman"/>
                <a:cs typeface="Times New Roman"/>
              </a:rPr>
              <a:t>cloud-to-cloud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migration</a:t>
            </a:r>
            <a:r>
              <a:rPr sz="2000" spc="-5" dirty="0">
                <a:latin typeface="Times New Roman"/>
                <a:cs typeface="Times New Roman"/>
              </a:rPr>
              <a:t>”.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transitioning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 </a:t>
            </a:r>
            <a:r>
              <a:rPr sz="2000" dirty="0">
                <a:latin typeface="Times New Roman"/>
                <a:cs typeface="Times New Roman"/>
              </a:rPr>
              <a:t>“</a:t>
            </a:r>
            <a:r>
              <a:rPr sz="2000" b="1" dirty="0">
                <a:latin typeface="Times New Roman"/>
                <a:cs typeface="Times New Roman"/>
              </a:rPr>
              <a:t>cloud service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migration</a:t>
            </a:r>
            <a:r>
              <a:rPr sz="2000" spc="-5" dirty="0">
                <a:latin typeface="Times New Roman"/>
                <a:cs typeface="Times New Roman"/>
              </a:rPr>
              <a:t>”.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  <a:tab pos="579818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successful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migration</a:t>
            </a:r>
            <a:r>
              <a:rPr sz="2000" dirty="0">
                <a:latin typeface="Times New Roman"/>
                <a:cs typeface="Times New Roman"/>
              </a:rPr>
              <a:t> to 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use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	</a:t>
            </a:r>
            <a:r>
              <a:rPr sz="2000" b="1" spc="-5" dirty="0">
                <a:latin typeface="Times New Roman"/>
                <a:cs typeface="Times New Roman"/>
              </a:rPr>
              <a:t>middleware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integration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5419" y="4922520"/>
            <a:ext cx="2433828" cy="16261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65660" y="633567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022426"/>
            <a:ext cx="10747375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Migrating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Cloud: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common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approaches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migrate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on-premise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927100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Lift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Shift</a:t>
            </a:r>
            <a:endParaRPr sz="2000">
              <a:latin typeface="Times New Roman"/>
              <a:cs typeface="Times New Roman"/>
            </a:endParaRPr>
          </a:p>
          <a:p>
            <a:pPr marL="9271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Lift </a:t>
            </a:r>
            <a:r>
              <a:rPr sz="2000" dirty="0">
                <a:latin typeface="Times New Roman"/>
                <a:cs typeface="Times New Roman"/>
              </a:rPr>
              <a:t>and Shift approach involves the exact replication of the in-house </a:t>
            </a:r>
            <a:r>
              <a:rPr sz="2000" spc="-5" dirty="0">
                <a:latin typeface="Times New Roman"/>
                <a:cs typeface="Times New Roman"/>
              </a:rPr>
              <a:t>applications </a:t>
            </a:r>
            <a:r>
              <a:rPr sz="2000" dirty="0">
                <a:latin typeface="Times New Roman"/>
                <a:cs typeface="Times New Roman"/>
              </a:rPr>
              <a:t>in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design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applications.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involves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lesser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time, </a:t>
            </a:r>
            <a:r>
              <a:rPr sz="2000" dirty="0">
                <a:latin typeface="Times New Roman"/>
                <a:cs typeface="Times New Roman"/>
              </a:rPr>
              <a:t>cost and </a:t>
            </a:r>
            <a:r>
              <a:rPr sz="2000" spc="-5" dirty="0">
                <a:latin typeface="Times New Roman"/>
                <a:cs typeface="Times New Roman"/>
              </a:rPr>
              <a:t>complexity </a:t>
            </a:r>
            <a:r>
              <a:rPr sz="2000" dirty="0">
                <a:latin typeface="Times New Roman"/>
                <a:cs typeface="Times New Roman"/>
              </a:rPr>
              <a:t>when </a:t>
            </a:r>
            <a:r>
              <a:rPr sz="2000" spc="-5" dirty="0">
                <a:latin typeface="Times New Roman"/>
                <a:cs typeface="Times New Roman"/>
              </a:rPr>
              <a:t>compared </a:t>
            </a:r>
            <a:r>
              <a:rPr sz="2000" dirty="0">
                <a:latin typeface="Times New Roman"/>
                <a:cs typeface="Times New Roman"/>
              </a:rPr>
              <a:t>with other </a:t>
            </a:r>
            <a:r>
              <a:rPr sz="2000" spc="-5" dirty="0">
                <a:latin typeface="Times New Roman"/>
                <a:cs typeface="Times New Roman"/>
              </a:rPr>
              <a:t>methods. </a:t>
            </a:r>
            <a:r>
              <a:rPr sz="2000" dirty="0">
                <a:latin typeface="Times New Roman"/>
                <a:cs typeface="Times New Roman"/>
              </a:rPr>
              <a:t>Storage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disaster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common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migrated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approach.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927100" indent="-457200">
              <a:lnSpc>
                <a:spcPct val="100000"/>
              </a:lnSpc>
              <a:buAutoNum type="arabicPeriod" startAt="2"/>
              <a:tabLst>
                <a:tab pos="926465" algn="l"/>
                <a:tab pos="927100" algn="l"/>
              </a:tabLst>
            </a:pPr>
            <a:r>
              <a:rPr sz="2000" b="1" dirty="0">
                <a:latin typeface="Times New Roman"/>
                <a:cs typeface="Times New Roman"/>
              </a:rPr>
              <a:t>Refactoring</a:t>
            </a:r>
            <a:endParaRPr sz="2000">
              <a:latin typeface="Times New Roman"/>
              <a:cs typeface="Times New Roman"/>
            </a:endParaRPr>
          </a:p>
          <a:p>
            <a:pPr marL="927100" marR="254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Refactoring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made</a:t>
            </a:r>
            <a:r>
              <a:rPr sz="2000" dirty="0">
                <a:latin typeface="Times New Roman"/>
                <a:cs typeface="Times New Roman"/>
              </a:rPr>
              <a:t> in 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source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make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more efficient. </a:t>
            </a:r>
            <a:r>
              <a:rPr sz="2000" dirty="0">
                <a:latin typeface="Times New Roman"/>
                <a:cs typeface="Times New Roman"/>
              </a:rPr>
              <a:t>The code is </a:t>
            </a:r>
            <a:r>
              <a:rPr sz="2000" spc="-5" dirty="0">
                <a:latin typeface="Times New Roman"/>
                <a:cs typeface="Times New Roman"/>
              </a:rPr>
              <a:t>modified </a:t>
            </a:r>
            <a:r>
              <a:rPr sz="2000" dirty="0">
                <a:latin typeface="Times New Roman"/>
                <a:cs typeface="Times New Roman"/>
              </a:rPr>
              <a:t>such that it </a:t>
            </a:r>
            <a:r>
              <a:rPr sz="2000" spc="-5" dirty="0">
                <a:latin typeface="Times New Roman"/>
                <a:cs typeface="Times New Roman"/>
              </a:rPr>
              <a:t>becomes more </a:t>
            </a:r>
            <a:r>
              <a:rPr sz="2000" dirty="0">
                <a:latin typeface="Times New Roman"/>
                <a:cs typeface="Times New Roman"/>
              </a:rPr>
              <a:t>scalable and reusable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927100" indent="-457200">
              <a:lnSpc>
                <a:spcPct val="100000"/>
              </a:lnSpc>
              <a:buAutoNum type="arabicPeriod" startAt="3"/>
              <a:tabLst>
                <a:tab pos="926465" algn="l"/>
                <a:tab pos="927100" algn="l"/>
              </a:tabLst>
            </a:pPr>
            <a:r>
              <a:rPr sz="2000" b="1" dirty="0">
                <a:latin typeface="Times New Roman"/>
                <a:cs typeface="Times New Roman"/>
              </a:rPr>
              <a:t>Modernization</a:t>
            </a:r>
            <a:endParaRPr sz="20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modernization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approach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redesigns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endParaRPr sz="20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ground-up.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Thus,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making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completely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flexible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4095" y="1130808"/>
            <a:ext cx="1476755" cy="8610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9595" y="3238500"/>
            <a:ext cx="847344" cy="8290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06940" y="4907279"/>
            <a:ext cx="867155" cy="6385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492" y="2721864"/>
            <a:ext cx="1368552" cy="77419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5660" y="6464985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721340" cy="466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Cost Savings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5" dirty="0">
                <a:latin typeface="Times New Roman"/>
                <a:cs typeface="Times New Roman"/>
              </a:rPr>
              <a:t>moving </a:t>
            </a:r>
            <a:r>
              <a:rPr sz="2000" dirty="0">
                <a:latin typeface="Times New Roman"/>
                <a:cs typeface="Times New Roman"/>
              </a:rPr>
              <a:t>to cloud </a:t>
            </a:r>
            <a:r>
              <a:rPr sz="2000" spc="-5" dirty="0">
                <a:latin typeface="Times New Roman"/>
                <a:cs typeface="Times New Roman"/>
              </a:rPr>
              <a:t>means </a:t>
            </a:r>
            <a:r>
              <a:rPr sz="2000" dirty="0">
                <a:latin typeface="Times New Roman"/>
                <a:cs typeface="Times New Roman"/>
              </a:rPr>
              <a:t>lower </a:t>
            </a:r>
            <a:r>
              <a:rPr sz="2000" spc="-5" dirty="0">
                <a:latin typeface="Times New Roman"/>
                <a:cs typeface="Times New Roman"/>
              </a:rPr>
              <a:t>Infrastructure </a:t>
            </a:r>
            <a:r>
              <a:rPr sz="2000" dirty="0">
                <a:latin typeface="Times New Roman"/>
                <a:cs typeface="Times New Roman"/>
              </a:rPr>
              <a:t>costs, no </a:t>
            </a:r>
            <a:r>
              <a:rPr sz="2000" spc="-5" dirty="0">
                <a:latin typeface="Times New Roman"/>
                <a:cs typeface="Times New Roman"/>
              </a:rPr>
              <a:t>maintenance </a:t>
            </a:r>
            <a:r>
              <a:rPr sz="2000" dirty="0">
                <a:latin typeface="Times New Roman"/>
                <a:cs typeface="Times New Roman"/>
              </a:rPr>
              <a:t>overhead and no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 to </a:t>
            </a:r>
            <a:r>
              <a:rPr sz="2000" spc="5" dirty="0">
                <a:latin typeface="Times New Roman"/>
                <a:cs typeface="Times New Roman"/>
              </a:rPr>
              <a:t>worry </a:t>
            </a:r>
            <a:r>
              <a:rPr sz="2000" dirty="0">
                <a:latin typeface="Times New Roman"/>
                <a:cs typeface="Times New Roman"/>
              </a:rPr>
              <a:t>about ensuring </a:t>
            </a:r>
            <a:r>
              <a:rPr sz="2000" spc="-5" dirty="0">
                <a:latin typeface="Times New Roman"/>
                <a:cs typeface="Times New Roman"/>
              </a:rPr>
              <a:t>uptime. </a:t>
            </a:r>
            <a:r>
              <a:rPr sz="2000" dirty="0">
                <a:latin typeface="Times New Roman"/>
                <a:cs typeface="Times New Roman"/>
              </a:rPr>
              <a:t>The pay-as-you-go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of cloud </a:t>
            </a:r>
            <a:r>
              <a:rPr sz="2000" spc="-5" dirty="0">
                <a:latin typeface="Times New Roman"/>
                <a:cs typeface="Times New Roman"/>
              </a:rPr>
              <a:t>offers significant </a:t>
            </a:r>
            <a:r>
              <a:rPr sz="2000" dirty="0">
                <a:latin typeface="Times New Roman"/>
                <a:cs typeface="Times New Roman"/>
              </a:rPr>
              <a:t>cost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savings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since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organisations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 only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 use.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 demands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upfront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charges,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bandwidth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utilization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minimum</a:t>
            </a:r>
            <a:r>
              <a:rPr sz="2000" spc="-5" dirty="0">
                <a:latin typeface="Times New Roman"/>
                <a:cs typeface="Times New Roman"/>
              </a:rPr>
              <a:t> term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commitments.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2032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Scalability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Flexibility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important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IaaS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ability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scale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down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depending on the </a:t>
            </a:r>
            <a:r>
              <a:rPr sz="2000" spc="-10" dirty="0">
                <a:latin typeface="Times New Roman"/>
                <a:cs typeface="Times New Roman"/>
              </a:rPr>
              <a:t>enterprise’s </a:t>
            </a:r>
            <a:r>
              <a:rPr sz="2000" dirty="0">
                <a:latin typeface="Times New Roman"/>
                <a:cs typeface="Times New Roman"/>
              </a:rPr>
              <a:t>requirements. This on-demand </a:t>
            </a:r>
            <a:r>
              <a:rPr sz="2000" spc="-5" dirty="0">
                <a:latin typeface="Times New Roman"/>
                <a:cs typeface="Times New Roman"/>
              </a:rPr>
              <a:t>scalability </a:t>
            </a:r>
            <a:r>
              <a:rPr sz="2000" dirty="0">
                <a:latin typeface="Times New Roman"/>
                <a:cs typeface="Times New Roman"/>
              </a:rPr>
              <a:t>results in flexibility 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agility </a:t>
            </a:r>
            <a:r>
              <a:rPr sz="2000" dirty="0">
                <a:latin typeface="Times New Roman"/>
                <a:cs typeface="Times New Roman"/>
              </a:rPr>
              <a:t>to respond to changing </a:t>
            </a:r>
            <a:r>
              <a:rPr sz="2000" spc="-5" dirty="0">
                <a:latin typeface="Times New Roman"/>
                <a:cs typeface="Times New Roman"/>
              </a:rPr>
              <a:t>opportunities. </a:t>
            </a:r>
            <a:r>
              <a:rPr sz="2000" dirty="0">
                <a:latin typeface="Times New Roman"/>
                <a:cs typeface="Times New Roman"/>
              </a:rPr>
              <a:t>This </a:t>
            </a:r>
            <a:r>
              <a:rPr sz="2000" spc="-5" dirty="0">
                <a:latin typeface="Times New Roman"/>
                <a:cs typeface="Times New Roman"/>
              </a:rPr>
              <a:t>scalability also </a:t>
            </a:r>
            <a:r>
              <a:rPr sz="2000" dirty="0">
                <a:latin typeface="Times New Roman"/>
                <a:cs typeface="Times New Roman"/>
              </a:rPr>
              <a:t>helps in quickly building 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dismantling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7048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Faster </a:t>
            </a:r>
            <a:r>
              <a:rPr sz="2000" b="1" spc="-15" dirty="0">
                <a:latin typeface="Times New Roman"/>
                <a:cs typeface="Times New Roman"/>
              </a:rPr>
              <a:t>Time </a:t>
            </a:r>
            <a:r>
              <a:rPr sz="2000" b="1" dirty="0">
                <a:latin typeface="Times New Roman"/>
                <a:cs typeface="Times New Roman"/>
              </a:rPr>
              <a:t>to Market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market </a:t>
            </a:r>
            <a:r>
              <a:rPr sz="2000" dirty="0">
                <a:latin typeface="Times New Roman"/>
                <a:cs typeface="Times New Roman"/>
              </a:rPr>
              <a:t>is the best way to beat </a:t>
            </a:r>
            <a:r>
              <a:rPr sz="2000" spc="-5" dirty="0">
                <a:latin typeface="Times New Roman"/>
                <a:cs typeface="Times New Roman"/>
              </a:rPr>
              <a:t>competition.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scalability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flexibility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getting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job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 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rapidly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market.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121663"/>
            <a:ext cx="1981200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66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665460" cy="435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Benefits: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825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Support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DR,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BC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high</a:t>
            </a:r>
            <a:r>
              <a:rPr sz="2000" b="1" spc="-5" dirty="0">
                <a:latin typeface="Times New Roman"/>
                <a:cs typeface="Times New Roman"/>
              </a:rPr>
              <a:t> availability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4"/>
            </a:pPr>
            <a:endParaRPr sz="2050">
              <a:latin typeface="Times New Roman"/>
              <a:cs typeface="Times New Roman"/>
            </a:endParaRPr>
          </a:p>
          <a:p>
            <a:pPr marL="469900" marR="135255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enterprise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Disaster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Continuity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place.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However,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technology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behind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often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quite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expensive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location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managing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becomes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difficult.</a:t>
            </a:r>
            <a:endParaRPr sz="2000">
              <a:latin typeface="Times New Roman"/>
              <a:cs typeface="Times New Roman"/>
            </a:endParaRPr>
          </a:p>
          <a:p>
            <a:pPr marL="469900" marR="5080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consolidated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Disaster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ensures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quick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 startAt="5"/>
              <a:tabLst>
                <a:tab pos="469265" algn="l"/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Focus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business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growth</a:t>
            </a:r>
            <a:endParaRPr sz="2000">
              <a:latin typeface="Times New Roman"/>
              <a:cs typeface="Times New Roman"/>
            </a:endParaRPr>
          </a:p>
          <a:p>
            <a:pPr marL="469900" marR="31496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Moving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saves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precious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being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maintenance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focus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growth.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121663"/>
            <a:ext cx="1981200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67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10527030" cy="527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IaaS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Risks: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Privacy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Security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of the biggest concerns a business has while adopting IaaS is the security of confidential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enterprise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credibility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utmost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importance,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must</a:t>
            </a:r>
            <a:r>
              <a:rPr sz="2000" dirty="0">
                <a:latin typeface="Times New Roman"/>
                <a:cs typeface="Times New Roman"/>
              </a:rPr>
              <a:t> evaluate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alternatives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before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choosing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Downtime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Technical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Difficulties</a:t>
            </a:r>
            <a:endParaRPr sz="2000">
              <a:latin typeface="Times New Roman"/>
              <a:cs typeface="Times New Roman"/>
            </a:endParaRPr>
          </a:p>
          <a:p>
            <a:pPr marL="469900" marR="31496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Systems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dysfunction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Besides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completely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access,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connectivity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render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useless.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Increased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Vulnerability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Cloud-based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greater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risk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attacks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malicious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hackers.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Limited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Control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5" dirty="0">
                <a:latin typeface="Times New Roman"/>
                <a:cs typeface="Times New Roman"/>
              </a:rPr>
              <a:t> Flexibility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IaaS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means,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</a:t>
            </a:r>
            <a:r>
              <a:rPr sz="2000" spc="-10" dirty="0">
                <a:latin typeface="Times New Roman"/>
                <a:cs typeface="Times New Roman"/>
              </a:rPr>
              <a:t>limited</a:t>
            </a:r>
            <a:r>
              <a:rPr sz="2000" dirty="0">
                <a:latin typeface="Times New Roman"/>
                <a:cs typeface="Times New Roman"/>
              </a:rPr>
              <a:t> control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execution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5828" y="4379976"/>
            <a:ext cx="1207007" cy="12085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63" y="3653028"/>
            <a:ext cx="821436" cy="7269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3283" y="1231391"/>
            <a:ext cx="1318259" cy="6629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68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638746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Infrastructure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Some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examples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Amazon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EC2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Windows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Azure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Rackspace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Google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Compute Engine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99205" y="1532889"/>
            <a:ext cx="5090795" cy="5026660"/>
            <a:chOff x="3299205" y="1532889"/>
            <a:chExt cx="5090795" cy="5026660"/>
          </a:xfrm>
        </p:grpSpPr>
        <p:sp>
          <p:nvSpPr>
            <p:cNvPr id="4" name="object 4"/>
            <p:cNvSpPr/>
            <p:nvPr/>
          </p:nvSpPr>
          <p:spPr>
            <a:xfrm>
              <a:off x="3305555" y="1539239"/>
              <a:ext cx="5078095" cy="5013960"/>
            </a:xfrm>
            <a:custGeom>
              <a:avLst/>
              <a:gdLst/>
              <a:ahLst/>
              <a:cxnLst/>
              <a:rect l="l" t="t" r="r" b="b"/>
              <a:pathLst>
                <a:path w="5078095" h="5013959">
                  <a:moveTo>
                    <a:pt x="2538984" y="0"/>
                  </a:moveTo>
                  <a:lnTo>
                    <a:pt x="0" y="5013960"/>
                  </a:lnTo>
                  <a:lnTo>
                    <a:pt x="5077968" y="5013960"/>
                  </a:lnTo>
                  <a:lnTo>
                    <a:pt x="253898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555" y="1539239"/>
              <a:ext cx="5078095" cy="5013960"/>
            </a:xfrm>
            <a:custGeom>
              <a:avLst/>
              <a:gdLst/>
              <a:ahLst/>
              <a:cxnLst/>
              <a:rect l="l" t="t" r="r" b="b"/>
              <a:pathLst>
                <a:path w="5078095" h="5013959">
                  <a:moveTo>
                    <a:pt x="0" y="5013960"/>
                  </a:moveTo>
                  <a:lnTo>
                    <a:pt x="2538984" y="0"/>
                  </a:lnTo>
                  <a:lnTo>
                    <a:pt x="5077968" y="5013960"/>
                  </a:lnTo>
                  <a:lnTo>
                    <a:pt x="0" y="5013960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91177" y="3402329"/>
              <a:ext cx="3510915" cy="1535430"/>
            </a:xfrm>
            <a:custGeom>
              <a:avLst/>
              <a:gdLst/>
              <a:ahLst/>
              <a:cxnLst/>
              <a:rect l="l" t="t" r="r" b="b"/>
              <a:pathLst>
                <a:path w="3510915" h="1535429">
                  <a:moveTo>
                    <a:pt x="848868" y="0"/>
                  </a:moveTo>
                  <a:lnTo>
                    <a:pt x="2694051" y="0"/>
                  </a:lnTo>
                </a:path>
                <a:path w="3510915" h="1535429">
                  <a:moveTo>
                    <a:pt x="0" y="1527048"/>
                  </a:moveTo>
                  <a:lnTo>
                    <a:pt x="3510661" y="1535176"/>
                  </a:lnTo>
                </a:path>
              </a:pathLst>
            </a:custGeom>
            <a:ln w="38100">
              <a:solidFill>
                <a:srgbClr val="A9D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3209" y="5160921"/>
              <a:ext cx="2305744" cy="11404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43209" y="5160921"/>
              <a:ext cx="2306320" cy="1141095"/>
            </a:xfrm>
            <a:custGeom>
              <a:avLst/>
              <a:gdLst/>
              <a:ahLst/>
              <a:cxnLst/>
              <a:rect l="l" t="t" r="r" b="b"/>
              <a:pathLst>
                <a:path w="2306320" h="1141095">
                  <a:moveTo>
                    <a:pt x="209841" y="375516"/>
                  </a:moveTo>
                  <a:lnTo>
                    <a:pt x="206638" y="336107"/>
                  </a:lnTo>
                  <a:lnTo>
                    <a:pt x="212684" y="297887"/>
                  </a:lnTo>
                  <a:lnTo>
                    <a:pt x="227345" y="261418"/>
                  </a:lnTo>
                  <a:lnTo>
                    <a:pt x="249987" y="227263"/>
                  </a:lnTo>
                  <a:lnTo>
                    <a:pt x="279977" y="195985"/>
                  </a:lnTo>
                  <a:lnTo>
                    <a:pt x="316680" y="168148"/>
                  </a:lnTo>
                  <a:lnTo>
                    <a:pt x="359462" y="144314"/>
                  </a:lnTo>
                  <a:lnTo>
                    <a:pt x="407689" y="125047"/>
                  </a:lnTo>
                  <a:lnTo>
                    <a:pt x="460727" y="110910"/>
                  </a:lnTo>
                  <a:lnTo>
                    <a:pt x="517943" y="102466"/>
                  </a:lnTo>
                  <a:lnTo>
                    <a:pt x="565922" y="100288"/>
                  </a:lnTo>
                  <a:lnTo>
                    <a:pt x="613583" y="102390"/>
                  </a:lnTo>
                  <a:lnTo>
                    <a:pt x="660306" y="108693"/>
                  </a:lnTo>
                  <a:lnTo>
                    <a:pt x="705468" y="119116"/>
                  </a:lnTo>
                  <a:lnTo>
                    <a:pt x="748448" y="133581"/>
                  </a:lnTo>
                  <a:lnTo>
                    <a:pt x="776466" y="104572"/>
                  </a:lnTo>
                  <a:lnTo>
                    <a:pt x="810690" y="80094"/>
                  </a:lnTo>
                  <a:lnTo>
                    <a:pt x="850034" y="60367"/>
                  </a:lnTo>
                  <a:lnTo>
                    <a:pt x="893414" y="45614"/>
                  </a:lnTo>
                  <a:lnTo>
                    <a:pt x="939745" y="36056"/>
                  </a:lnTo>
                  <a:lnTo>
                    <a:pt x="987942" y="31915"/>
                  </a:lnTo>
                  <a:lnTo>
                    <a:pt x="1036919" y="33411"/>
                  </a:lnTo>
                  <a:lnTo>
                    <a:pt x="1085593" y="40768"/>
                  </a:lnTo>
                  <a:lnTo>
                    <a:pt x="1132877" y="54206"/>
                  </a:lnTo>
                  <a:lnTo>
                    <a:pt x="1183758" y="77494"/>
                  </a:lnTo>
                  <a:lnTo>
                    <a:pt x="1198917" y="86845"/>
                  </a:lnTo>
                  <a:lnTo>
                    <a:pt x="1228246" y="56528"/>
                  </a:lnTo>
                  <a:lnTo>
                    <a:pt x="1265781" y="32263"/>
                  </a:lnTo>
                  <a:lnTo>
                    <a:pt x="1309652" y="14472"/>
                  </a:lnTo>
                  <a:lnTo>
                    <a:pt x="1357988" y="3577"/>
                  </a:lnTo>
                  <a:lnTo>
                    <a:pt x="1408919" y="0"/>
                  </a:lnTo>
                  <a:lnTo>
                    <a:pt x="1460574" y="4162"/>
                  </a:lnTo>
                  <a:lnTo>
                    <a:pt x="1511083" y="16487"/>
                  </a:lnTo>
                  <a:lnTo>
                    <a:pt x="1555470" y="35949"/>
                  </a:lnTo>
                  <a:lnTo>
                    <a:pt x="1592236" y="61699"/>
                  </a:lnTo>
                  <a:lnTo>
                    <a:pt x="1629985" y="37245"/>
                  </a:lnTo>
                  <a:lnTo>
                    <a:pt x="1672911" y="18896"/>
                  </a:lnTo>
                  <a:lnTo>
                    <a:pt x="1719549" y="6732"/>
                  </a:lnTo>
                  <a:lnTo>
                    <a:pt x="1768433" y="834"/>
                  </a:lnTo>
                  <a:lnTo>
                    <a:pt x="1818096" y="1282"/>
                  </a:lnTo>
                  <a:lnTo>
                    <a:pt x="1867074" y="8156"/>
                  </a:lnTo>
                  <a:lnTo>
                    <a:pt x="1913900" y="21537"/>
                  </a:lnTo>
                  <a:lnTo>
                    <a:pt x="1957107" y="41506"/>
                  </a:lnTo>
                  <a:lnTo>
                    <a:pt x="2013987" y="87400"/>
                  </a:lnTo>
                  <a:lnTo>
                    <a:pt x="2044483" y="143487"/>
                  </a:lnTo>
                  <a:lnTo>
                    <a:pt x="2098250" y="157396"/>
                  </a:lnTo>
                  <a:lnTo>
                    <a:pt x="2145383" y="177636"/>
                  </a:lnTo>
                  <a:lnTo>
                    <a:pt x="2185083" y="203260"/>
                  </a:lnTo>
                  <a:lnTo>
                    <a:pt x="2216552" y="233323"/>
                  </a:lnTo>
                  <a:lnTo>
                    <a:pt x="2238990" y="266881"/>
                  </a:lnTo>
                  <a:lnTo>
                    <a:pt x="2251598" y="302989"/>
                  </a:lnTo>
                  <a:lnTo>
                    <a:pt x="2253577" y="340700"/>
                  </a:lnTo>
                  <a:lnTo>
                    <a:pt x="2244127" y="379072"/>
                  </a:lnTo>
                  <a:lnTo>
                    <a:pt x="2241315" y="385447"/>
                  </a:lnTo>
                  <a:lnTo>
                    <a:pt x="2238206" y="391787"/>
                  </a:lnTo>
                  <a:lnTo>
                    <a:pt x="2234787" y="398056"/>
                  </a:lnTo>
                  <a:lnTo>
                    <a:pt x="2231046" y="404218"/>
                  </a:lnTo>
                  <a:lnTo>
                    <a:pt x="2262993" y="437462"/>
                  </a:lnTo>
                  <a:lnTo>
                    <a:pt x="2286001" y="472773"/>
                  </a:lnTo>
                  <a:lnTo>
                    <a:pt x="2300206" y="509448"/>
                  </a:lnTo>
                  <a:lnTo>
                    <a:pt x="2305744" y="546784"/>
                  </a:lnTo>
                  <a:lnTo>
                    <a:pt x="2302754" y="584081"/>
                  </a:lnTo>
                  <a:lnTo>
                    <a:pt x="2291369" y="620636"/>
                  </a:lnTo>
                  <a:lnTo>
                    <a:pt x="2271728" y="655746"/>
                  </a:lnTo>
                  <a:lnTo>
                    <a:pt x="2243966" y="688710"/>
                  </a:lnTo>
                  <a:lnTo>
                    <a:pt x="2208219" y="718826"/>
                  </a:lnTo>
                  <a:lnTo>
                    <a:pt x="2164625" y="745390"/>
                  </a:lnTo>
                  <a:lnTo>
                    <a:pt x="2126089" y="762789"/>
                  </a:lnTo>
                  <a:lnTo>
                    <a:pt x="2084742" y="776670"/>
                  </a:lnTo>
                  <a:lnTo>
                    <a:pt x="2041110" y="786885"/>
                  </a:lnTo>
                  <a:lnTo>
                    <a:pt x="1995715" y="793282"/>
                  </a:lnTo>
                  <a:lnTo>
                    <a:pt x="1990330" y="830568"/>
                  </a:lnTo>
                  <a:lnTo>
                    <a:pt x="1952427" y="897827"/>
                  </a:lnTo>
                  <a:lnTo>
                    <a:pt x="1921667" y="926635"/>
                  </a:lnTo>
                  <a:lnTo>
                    <a:pt x="1884207" y="951454"/>
                  </a:lnTo>
                  <a:lnTo>
                    <a:pt x="1840926" y="971702"/>
                  </a:lnTo>
                  <a:lnTo>
                    <a:pt x="1792702" y="986797"/>
                  </a:lnTo>
                  <a:lnTo>
                    <a:pt x="1740416" y="996157"/>
                  </a:lnTo>
                  <a:lnTo>
                    <a:pt x="1684946" y="999200"/>
                  </a:lnTo>
                  <a:lnTo>
                    <a:pt x="1642608" y="997004"/>
                  </a:lnTo>
                  <a:lnTo>
                    <a:pt x="1601317" y="990950"/>
                  </a:lnTo>
                  <a:lnTo>
                    <a:pt x="1561645" y="981149"/>
                  </a:lnTo>
                  <a:lnTo>
                    <a:pt x="1524164" y="967717"/>
                  </a:lnTo>
                  <a:lnTo>
                    <a:pt x="1505003" y="1001344"/>
                  </a:lnTo>
                  <a:lnTo>
                    <a:pt x="1479432" y="1031950"/>
                  </a:lnTo>
                  <a:lnTo>
                    <a:pt x="1448146" y="1059282"/>
                  </a:lnTo>
                  <a:lnTo>
                    <a:pt x="1411837" y="1083090"/>
                  </a:lnTo>
                  <a:lnTo>
                    <a:pt x="1371200" y="1103122"/>
                  </a:lnTo>
                  <a:lnTo>
                    <a:pt x="1326929" y="1119128"/>
                  </a:lnTo>
                  <a:lnTo>
                    <a:pt x="1279718" y="1130857"/>
                  </a:lnTo>
                  <a:lnTo>
                    <a:pt x="1230260" y="1138059"/>
                  </a:lnTo>
                  <a:lnTo>
                    <a:pt x="1179249" y="1140481"/>
                  </a:lnTo>
                  <a:lnTo>
                    <a:pt x="1127380" y="1137873"/>
                  </a:lnTo>
                  <a:lnTo>
                    <a:pt x="1075346" y="1129984"/>
                  </a:lnTo>
                  <a:lnTo>
                    <a:pt x="1017758" y="1114429"/>
                  </a:lnTo>
                  <a:lnTo>
                    <a:pt x="965348" y="1092610"/>
                  </a:lnTo>
                  <a:lnTo>
                    <a:pt x="919202" y="1065078"/>
                  </a:lnTo>
                  <a:lnTo>
                    <a:pt x="880401" y="1032385"/>
                  </a:lnTo>
                  <a:lnTo>
                    <a:pt x="834503" y="1048506"/>
                  </a:lnTo>
                  <a:lnTo>
                    <a:pt x="787078" y="1060394"/>
                  </a:lnTo>
                  <a:lnTo>
                    <a:pt x="738654" y="1068139"/>
                  </a:lnTo>
                  <a:lnTo>
                    <a:pt x="689759" y="1071828"/>
                  </a:lnTo>
                  <a:lnTo>
                    <a:pt x="640923" y="1071552"/>
                  </a:lnTo>
                  <a:lnTo>
                    <a:pt x="592673" y="1067399"/>
                  </a:lnTo>
                  <a:lnTo>
                    <a:pt x="545539" y="1059459"/>
                  </a:lnTo>
                  <a:lnTo>
                    <a:pt x="500049" y="1047821"/>
                  </a:lnTo>
                  <a:lnTo>
                    <a:pt x="456732" y="1032573"/>
                  </a:lnTo>
                  <a:lnTo>
                    <a:pt x="416115" y="1013806"/>
                  </a:lnTo>
                  <a:lnTo>
                    <a:pt x="378729" y="991607"/>
                  </a:lnTo>
                  <a:lnTo>
                    <a:pt x="345100" y="966067"/>
                  </a:lnTo>
                  <a:lnTo>
                    <a:pt x="315759" y="937275"/>
                  </a:lnTo>
                  <a:lnTo>
                    <a:pt x="312838" y="933947"/>
                  </a:lnTo>
                  <a:lnTo>
                    <a:pt x="311314" y="932271"/>
                  </a:lnTo>
                  <a:lnTo>
                    <a:pt x="257705" y="932346"/>
                  </a:lnTo>
                  <a:lnTo>
                    <a:pt x="207096" y="924507"/>
                  </a:lnTo>
                  <a:lnTo>
                    <a:pt x="161045" y="909577"/>
                  </a:lnTo>
                  <a:lnTo>
                    <a:pt x="121104" y="888377"/>
                  </a:lnTo>
                  <a:lnTo>
                    <a:pt x="88831" y="861730"/>
                  </a:lnTo>
                  <a:lnTo>
                    <a:pt x="65779" y="830456"/>
                  </a:lnTo>
                  <a:lnTo>
                    <a:pt x="53101" y="761316"/>
                  </a:lnTo>
                  <a:lnTo>
                    <a:pt x="63521" y="728380"/>
                  </a:lnTo>
                  <a:lnTo>
                    <a:pt x="84204" y="697714"/>
                  </a:lnTo>
                  <a:lnTo>
                    <a:pt x="114591" y="670460"/>
                  </a:lnTo>
                  <a:lnTo>
                    <a:pt x="65648" y="644547"/>
                  </a:lnTo>
                  <a:lnTo>
                    <a:pt x="29708" y="611961"/>
                  </a:lnTo>
                  <a:lnTo>
                    <a:pt x="7562" y="574748"/>
                  </a:lnTo>
                  <a:lnTo>
                    <a:pt x="0" y="534954"/>
                  </a:lnTo>
                  <a:lnTo>
                    <a:pt x="7811" y="494624"/>
                  </a:lnTo>
                  <a:lnTo>
                    <a:pt x="31787" y="455805"/>
                  </a:lnTo>
                  <a:lnTo>
                    <a:pt x="64740" y="426356"/>
                  </a:lnTo>
                  <a:lnTo>
                    <a:pt x="106336" y="403189"/>
                  </a:lnTo>
                  <a:lnTo>
                    <a:pt x="154695" y="387146"/>
                  </a:lnTo>
                  <a:lnTo>
                    <a:pt x="207936" y="379072"/>
                  </a:lnTo>
                  <a:lnTo>
                    <a:pt x="209841" y="375516"/>
                  </a:lnTo>
                  <a:close/>
                </a:path>
                <a:path w="2306320" h="1141095">
                  <a:moveTo>
                    <a:pt x="252132" y="687047"/>
                  </a:moveTo>
                  <a:lnTo>
                    <a:pt x="216894" y="687086"/>
                  </a:lnTo>
                  <a:lnTo>
                    <a:pt x="182250" y="683532"/>
                  </a:lnTo>
                  <a:lnTo>
                    <a:pt x="148798" y="676477"/>
                  </a:lnTo>
                  <a:lnTo>
                    <a:pt x="117131" y="666015"/>
                  </a:lnTo>
                </a:path>
                <a:path w="2306320" h="1141095">
                  <a:moveTo>
                    <a:pt x="371258" y="917196"/>
                  </a:moveTo>
                  <a:lnTo>
                    <a:pt x="356887" y="920693"/>
                  </a:lnTo>
                  <a:lnTo>
                    <a:pt x="342207" y="923541"/>
                  </a:lnTo>
                  <a:lnTo>
                    <a:pt x="327288" y="925735"/>
                  </a:lnTo>
                  <a:lnTo>
                    <a:pt x="312203" y="927267"/>
                  </a:lnTo>
                </a:path>
                <a:path w="2306320" h="1141095">
                  <a:moveTo>
                    <a:pt x="880274" y="1027788"/>
                  </a:moveTo>
                  <a:lnTo>
                    <a:pt x="870039" y="1016805"/>
                  </a:lnTo>
                  <a:lnTo>
                    <a:pt x="860684" y="1005475"/>
                  </a:lnTo>
                  <a:lnTo>
                    <a:pt x="852235" y="993824"/>
                  </a:lnTo>
                  <a:lnTo>
                    <a:pt x="844714" y="981877"/>
                  </a:lnTo>
                </a:path>
                <a:path w="2306320" h="1141095">
                  <a:moveTo>
                    <a:pt x="1538515" y="913297"/>
                  </a:moveTo>
                  <a:lnTo>
                    <a:pt x="1536471" y="926068"/>
                  </a:lnTo>
                  <a:lnTo>
                    <a:pt x="1533403" y="938740"/>
                  </a:lnTo>
                  <a:lnTo>
                    <a:pt x="1529335" y="951286"/>
                  </a:lnTo>
                  <a:lnTo>
                    <a:pt x="1524291" y="963678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1379" y="5759869"/>
              <a:ext cx="179324" cy="1943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53050" y="5218937"/>
              <a:ext cx="2020570" cy="414655"/>
            </a:xfrm>
            <a:custGeom>
              <a:avLst/>
              <a:gdLst/>
              <a:ahLst/>
              <a:cxnLst/>
              <a:rect l="l" t="t" r="r" b="b"/>
              <a:pathLst>
                <a:path w="2020570" h="414654">
                  <a:moveTo>
                    <a:pt x="2020189" y="343408"/>
                  </a:moveTo>
                  <a:lnTo>
                    <a:pt x="2005480" y="363247"/>
                  </a:lnTo>
                  <a:lnTo>
                    <a:pt x="1987581" y="381750"/>
                  </a:lnTo>
                  <a:lnTo>
                    <a:pt x="1966682" y="398741"/>
                  </a:lnTo>
                  <a:lnTo>
                    <a:pt x="1942973" y="414045"/>
                  </a:lnTo>
                </a:path>
                <a:path w="2020570" h="414654">
                  <a:moveTo>
                    <a:pt x="1834896" y="81406"/>
                  </a:moveTo>
                  <a:lnTo>
                    <a:pt x="1836854" y="89715"/>
                  </a:lnTo>
                  <a:lnTo>
                    <a:pt x="1838182" y="98059"/>
                  </a:lnTo>
                  <a:lnTo>
                    <a:pt x="1838914" y="106427"/>
                  </a:lnTo>
                  <a:lnTo>
                    <a:pt x="1839087" y="114808"/>
                  </a:lnTo>
                </a:path>
                <a:path w="2020570" h="414654">
                  <a:moveTo>
                    <a:pt x="1342136" y="42545"/>
                  </a:moveTo>
                  <a:lnTo>
                    <a:pt x="1350271" y="31218"/>
                  </a:lnTo>
                  <a:lnTo>
                    <a:pt x="1359598" y="20319"/>
                  </a:lnTo>
                  <a:lnTo>
                    <a:pt x="1370068" y="9898"/>
                  </a:lnTo>
                  <a:lnTo>
                    <a:pt x="1381633" y="0"/>
                  </a:lnTo>
                </a:path>
                <a:path w="2020570" h="414654">
                  <a:moveTo>
                    <a:pt x="972312" y="62865"/>
                  </a:moveTo>
                  <a:lnTo>
                    <a:pt x="975808" y="53415"/>
                  </a:lnTo>
                  <a:lnTo>
                    <a:pt x="980186" y="44132"/>
                  </a:lnTo>
                  <a:lnTo>
                    <a:pt x="985420" y="35040"/>
                  </a:lnTo>
                  <a:lnTo>
                    <a:pt x="991488" y="26162"/>
                  </a:lnTo>
                </a:path>
                <a:path w="2020570" h="414654">
                  <a:moveTo>
                    <a:pt x="538352" y="75311"/>
                  </a:moveTo>
                  <a:lnTo>
                    <a:pt x="556849" y="83117"/>
                  </a:lnTo>
                  <a:lnTo>
                    <a:pt x="574595" y="91662"/>
                  </a:lnTo>
                  <a:lnTo>
                    <a:pt x="591556" y="100921"/>
                  </a:lnTo>
                  <a:lnTo>
                    <a:pt x="607695" y="110871"/>
                  </a:lnTo>
                </a:path>
                <a:path w="2020570" h="414654">
                  <a:moveTo>
                    <a:pt x="12064" y="354965"/>
                  </a:moveTo>
                  <a:lnTo>
                    <a:pt x="8233" y="345699"/>
                  </a:lnTo>
                  <a:lnTo>
                    <a:pt x="4937" y="336375"/>
                  </a:lnTo>
                  <a:lnTo>
                    <a:pt x="2188" y="326979"/>
                  </a:lnTo>
                  <a:lnTo>
                    <a:pt x="0" y="317500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53634" y="5528259"/>
            <a:ext cx="5213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IaaS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300" y="4297679"/>
            <a:ext cx="10673080" cy="2360930"/>
            <a:chOff x="876300" y="4297679"/>
            <a:chExt cx="10673080" cy="236093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1668" y="4936235"/>
              <a:ext cx="1728216" cy="9723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300" y="4977383"/>
              <a:ext cx="2459736" cy="15422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9216" y="4838699"/>
              <a:ext cx="1819655" cy="18196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300" y="4297679"/>
              <a:ext cx="2273808" cy="49682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69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509776"/>
            <a:ext cx="9596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Have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you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accessed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photos</a:t>
            </a:r>
            <a:r>
              <a:rPr sz="2400" b="1" dirty="0">
                <a:latin typeface="Times New Roman"/>
                <a:cs typeface="Times New Roman"/>
              </a:rPr>
              <a:t> that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you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uploaded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Facebook</a:t>
            </a:r>
            <a:r>
              <a:rPr sz="2400" b="1" spc="-5" dirty="0">
                <a:latin typeface="Times New Roman"/>
                <a:cs typeface="Times New Roman"/>
              </a:rPr>
              <a:t> in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past?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9647" y="2358608"/>
            <a:ext cx="4713605" cy="4092575"/>
            <a:chOff x="3279647" y="2358608"/>
            <a:chExt cx="4713605" cy="4092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9647" y="3310128"/>
              <a:ext cx="2749296" cy="31409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42535" y="2364704"/>
              <a:ext cx="3544570" cy="2454275"/>
            </a:xfrm>
            <a:custGeom>
              <a:avLst/>
              <a:gdLst/>
              <a:ahLst/>
              <a:cxnLst/>
              <a:rect l="l" t="t" r="r" b="b"/>
              <a:pathLst>
                <a:path w="3544570" h="2454275">
                  <a:moveTo>
                    <a:pt x="2742179" y="9"/>
                  </a:moveTo>
                  <a:lnTo>
                    <a:pt x="2695352" y="3641"/>
                  </a:lnTo>
                  <a:lnTo>
                    <a:pt x="2649244" y="12429"/>
                  </a:lnTo>
                  <a:lnTo>
                    <a:pt x="2604378" y="26331"/>
                  </a:lnTo>
                  <a:lnTo>
                    <a:pt x="2561281" y="45305"/>
                  </a:lnTo>
                  <a:lnTo>
                    <a:pt x="2520477" y="69309"/>
                  </a:lnTo>
                  <a:lnTo>
                    <a:pt x="2482491" y="98302"/>
                  </a:lnTo>
                  <a:lnTo>
                    <a:pt x="2447849" y="132242"/>
                  </a:lnTo>
                  <a:lnTo>
                    <a:pt x="2421181" y="102969"/>
                  </a:lnTo>
                  <a:lnTo>
                    <a:pt x="2391287" y="76838"/>
                  </a:lnTo>
                  <a:lnTo>
                    <a:pt x="2358463" y="54090"/>
                  </a:lnTo>
                  <a:lnTo>
                    <a:pt x="2323008" y="34960"/>
                  </a:lnTo>
                  <a:lnTo>
                    <a:pt x="2278116" y="17251"/>
                  </a:lnTo>
                  <a:lnTo>
                    <a:pt x="2232213" y="5657"/>
                  </a:lnTo>
                  <a:lnTo>
                    <a:pt x="2185870" y="0"/>
                  </a:lnTo>
                  <a:lnTo>
                    <a:pt x="2139658" y="96"/>
                  </a:lnTo>
                  <a:lnTo>
                    <a:pt x="2094148" y="5767"/>
                  </a:lnTo>
                  <a:lnTo>
                    <a:pt x="2049911" y="16831"/>
                  </a:lnTo>
                  <a:lnTo>
                    <a:pt x="2007518" y="33107"/>
                  </a:lnTo>
                  <a:lnTo>
                    <a:pt x="1967540" y="54415"/>
                  </a:lnTo>
                  <a:lnTo>
                    <a:pt x="1930548" y="80573"/>
                  </a:lnTo>
                  <a:lnTo>
                    <a:pt x="1897114" y="111401"/>
                  </a:lnTo>
                  <a:lnTo>
                    <a:pt x="1867809" y="146719"/>
                  </a:lnTo>
                  <a:lnTo>
                    <a:pt x="1843202" y="186344"/>
                  </a:lnTo>
                  <a:lnTo>
                    <a:pt x="1819935" y="166189"/>
                  </a:lnTo>
                  <a:lnTo>
                    <a:pt x="1769068" y="130927"/>
                  </a:lnTo>
                  <a:lnTo>
                    <a:pt x="1698459" y="97027"/>
                  </a:lnTo>
                  <a:lnTo>
                    <a:pt x="1654180" y="82855"/>
                  </a:lnTo>
                  <a:lnTo>
                    <a:pt x="1609253" y="73364"/>
                  </a:lnTo>
                  <a:lnTo>
                    <a:pt x="1564038" y="68452"/>
                  </a:lnTo>
                  <a:lnTo>
                    <a:pt x="1518896" y="68013"/>
                  </a:lnTo>
                  <a:lnTo>
                    <a:pt x="1474186" y="71945"/>
                  </a:lnTo>
                  <a:lnTo>
                    <a:pt x="1430268" y="80142"/>
                  </a:lnTo>
                  <a:lnTo>
                    <a:pt x="1387503" y="92501"/>
                  </a:lnTo>
                  <a:lnTo>
                    <a:pt x="1346251" y="108918"/>
                  </a:lnTo>
                  <a:lnTo>
                    <a:pt x="1306872" y="129288"/>
                  </a:lnTo>
                  <a:lnTo>
                    <a:pt x="1269725" y="153508"/>
                  </a:lnTo>
                  <a:lnTo>
                    <a:pt x="1235172" y="181474"/>
                  </a:lnTo>
                  <a:lnTo>
                    <a:pt x="1203572" y="213080"/>
                  </a:lnTo>
                  <a:lnTo>
                    <a:pt x="1175285" y="248224"/>
                  </a:lnTo>
                  <a:lnTo>
                    <a:pt x="1150671" y="286801"/>
                  </a:lnTo>
                  <a:lnTo>
                    <a:pt x="1103852" y="263720"/>
                  </a:lnTo>
                  <a:lnTo>
                    <a:pt x="1055177" y="245033"/>
                  </a:lnTo>
                  <a:lnTo>
                    <a:pt x="1005000" y="230811"/>
                  </a:lnTo>
                  <a:lnTo>
                    <a:pt x="953675" y="221126"/>
                  </a:lnTo>
                  <a:lnTo>
                    <a:pt x="901555" y="216048"/>
                  </a:lnTo>
                  <a:lnTo>
                    <a:pt x="848993" y="215649"/>
                  </a:lnTo>
                  <a:lnTo>
                    <a:pt x="796341" y="219999"/>
                  </a:lnTo>
                  <a:lnTo>
                    <a:pt x="746727" y="228517"/>
                  </a:lnTo>
                  <a:lnTo>
                    <a:pt x="698962" y="240979"/>
                  </a:lnTo>
                  <a:lnTo>
                    <a:pt x="653213" y="257177"/>
                  </a:lnTo>
                  <a:lnTo>
                    <a:pt x="609648" y="276905"/>
                  </a:lnTo>
                  <a:lnTo>
                    <a:pt x="568433" y="299955"/>
                  </a:lnTo>
                  <a:lnTo>
                    <a:pt x="529735" y="326119"/>
                  </a:lnTo>
                  <a:lnTo>
                    <a:pt x="493723" y="355192"/>
                  </a:lnTo>
                  <a:lnTo>
                    <a:pt x="460563" y="386965"/>
                  </a:lnTo>
                  <a:lnTo>
                    <a:pt x="430422" y="421231"/>
                  </a:lnTo>
                  <a:lnTo>
                    <a:pt x="403469" y="457783"/>
                  </a:lnTo>
                  <a:lnTo>
                    <a:pt x="379869" y="496414"/>
                  </a:lnTo>
                  <a:lnTo>
                    <a:pt x="359790" y="536916"/>
                  </a:lnTo>
                  <a:lnTo>
                    <a:pt x="343400" y="579083"/>
                  </a:lnTo>
                  <a:lnTo>
                    <a:pt x="330866" y="622706"/>
                  </a:lnTo>
                  <a:lnTo>
                    <a:pt x="322355" y="667580"/>
                  </a:lnTo>
                  <a:lnTo>
                    <a:pt x="318034" y="713496"/>
                  </a:lnTo>
                  <a:lnTo>
                    <a:pt x="318070" y="760248"/>
                  </a:lnTo>
                  <a:lnTo>
                    <a:pt x="322631" y="807628"/>
                  </a:lnTo>
                  <a:lnTo>
                    <a:pt x="319583" y="815248"/>
                  </a:lnTo>
                  <a:lnTo>
                    <a:pt x="272047" y="823008"/>
                  </a:lnTo>
                  <a:lnTo>
                    <a:pt x="226571" y="836597"/>
                  </a:lnTo>
                  <a:lnTo>
                    <a:pt x="183690" y="855686"/>
                  </a:lnTo>
                  <a:lnTo>
                    <a:pt x="143938" y="879948"/>
                  </a:lnTo>
                  <a:lnTo>
                    <a:pt x="107852" y="909052"/>
                  </a:lnTo>
                  <a:lnTo>
                    <a:pt x="75968" y="942671"/>
                  </a:lnTo>
                  <a:lnTo>
                    <a:pt x="48819" y="980475"/>
                  </a:lnTo>
                  <a:lnTo>
                    <a:pt x="27222" y="1021568"/>
                  </a:lnTo>
                  <a:lnTo>
                    <a:pt x="11988" y="1064027"/>
                  </a:lnTo>
                  <a:lnTo>
                    <a:pt x="2964" y="1107299"/>
                  </a:lnTo>
                  <a:lnTo>
                    <a:pt x="0" y="1150834"/>
                  </a:lnTo>
                  <a:lnTo>
                    <a:pt x="2942" y="1194082"/>
                  </a:lnTo>
                  <a:lnTo>
                    <a:pt x="11640" y="1236491"/>
                  </a:lnTo>
                  <a:lnTo>
                    <a:pt x="25942" y="1277512"/>
                  </a:lnTo>
                  <a:lnTo>
                    <a:pt x="45696" y="1316592"/>
                  </a:lnTo>
                  <a:lnTo>
                    <a:pt x="70751" y="1353183"/>
                  </a:lnTo>
                  <a:lnTo>
                    <a:pt x="100954" y="1386731"/>
                  </a:lnTo>
                  <a:lnTo>
                    <a:pt x="136154" y="1416688"/>
                  </a:lnTo>
                  <a:lnTo>
                    <a:pt x="176200" y="1442501"/>
                  </a:lnTo>
                  <a:lnTo>
                    <a:pt x="143424" y="1480682"/>
                  </a:lnTo>
                  <a:lnTo>
                    <a:pt x="117150" y="1522478"/>
                  </a:lnTo>
                  <a:lnTo>
                    <a:pt x="97635" y="1567168"/>
                  </a:lnTo>
                  <a:lnTo>
                    <a:pt x="85137" y="1614026"/>
                  </a:lnTo>
                  <a:lnTo>
                    <a:pt x="79912" y="1662332"/>
                  </a:lnTo>
                  <a:lnTo>
                    <a:pt x="82220" y="1711360"/>
                  </a:lnTo>
                  <a:lnTo>
                    <a:pt x="91108" y="1756307"/>
                  </a:lnTo>
                  <a:lnTo>
                    <a:pt x="105963" y="1798714"/>
                  </a:lnTo>
                  <a:lnTo>
                    <a:pt x="126313" y="1838229"/>
                  </a:lnTo>
                  <a:lnTo>
                    <a:pt x="151685" y="1874503"/>
                  </a:lnTo>
                  <a:lnTo>
                    <a:pt x="181605" y="1907186"/>
                  </a:lnTo>
                  <a:lnTo>
                    <a:pt x="215602" y="1935928"/>
                  </a:lnTo>
                  <a:lnTo>
                    <a:pt x="253203" y="1960378"/>
                  </a:lnTo>
                  <a:lnTo>
                    <a:pt x="293934" y="1980186"/>
                  </a:lnTo>
                  <a:lnTo>
                    <a:pt x="337324" y="1995003"/>
                  </a:lnTo>
                  <a:lnTo>
                    <a:pt x="382899" y="2004477"/>
                  </a:lnTo>
                  <a:lnTo>
                    <a:pt x="430186" y="2008260"/>
                  </a:lnTo>
                  <a:lnTo>
                    <a:pt x="478714" y="2006000"/>
                  </a:lnTo>
                  <a:lnTo>
                    <a:pt x="485318" y="2016795"/>
                  </a:lnTo>
                  <a:lnTo>
                    <a:pt x="512431" y="2055977"/>
                  </a:lnTo>
                  <a:lnTo>
                    <a:pt x="542189" y="2092503"/>
                  </a:lnTo>
                  <a:lnTo>
                    <a:pt x="574397" y="2126327"/>
                  </a:lnTo>
                  <a:lnTo>
                    <a:pt x="608865" y="2157404"/>
                  </a:lnTo>
                  <a:lnTo>
                    <a:pt x="645398" y="2185689"/>
                  </a:lnTo>
                  <a:lnTo>
                    <a:pt x="683804" y="2211137"/>
                  </a:lnTo>
                  <a:lnTo>
                    <a:pt x="723890" y="2233702"/>
                  </a:lnTo>
                  <a:lnTo>
                    <a:pt x="765463" y="2253338"/>
                  </a:lnTo>
                  <a:lnTo>
                    <a:pt x="808331" y="2270001"/>
                  </a:lnTo>
                  <a:lnTo>
                    <a:pt x="852300" y="2283646"/>
                  </a:lnTo>
                  <a:lnTo>
                    <a:pt x="897177" y="2294225"/>
                  </a:lnTo>
                  <a:lnTo>
                    <a:pt x="942770" y="2301696"/>
                  </a:lnTo>
                  <a:lnTo>
                    <a:pt x="988886" y="2306011"/>
                  </a:lnTo>
                  <a:lnTo>
                    <a:pt x="1035332" y="2307127"/>
                  </a:lnTo>
                  <a:lnTo>
                    <a:pt x="1081915" y="2304996"/>
                  </a:lnTo>
                  <a:lnTo>
                    <a:pt x="1128442" y="2299575"/>
                  </a:lnTo>
                  <a:lnTo>
                    <a:pt x="1174720" y="2290818"/>
                  </a:lnTo>
                  <a:lnTo>
                    <a:pt x="1220557" y="2278679"/>
                  </a:lnTo>
                  <a:lnTo>
                    <a:pt x="1265760" y="2263113"/>
                  </a:lnTo>
                  <a:lnTo>
                    <a:pt x="1310135" y="2244075"/>
                  </a:lnTo>
                  <a:lnTo>
                    <a:pt x="1353490" y="2221519"/>
                  </a:lnTo>
                  <a:lnTo>
                    <a:pt x="1386095" y="2263020"/>
                  </a:lnTo>
                  <a:lnTo>
                    <a:pt x="1422629" y="2301052"/>
                  </a:lnTo>
                  <a:lnTo>
                    <a:pt x="1462778" y="2335399"/>
                  </a:lnTo>
                  <a:lnTo>
                    <a:pt x="1506226" y="2365843"/>
                  </a:lnTo>
                  <a:lnTo>
                    <a:pt x="1552658" y="2392166"/>
                  </a:lnTo>
                  <a:lnTo>
                    <a:pt x="1601758" y="2414150"/>
                  </a:lnTo>
                  <a:lnTo>
                    <a:pt x="1653210" y="2431577"/>
                  </a:lnTo>
                  <a:lnTo>
                    <a:pt x="1699493" y="2442815"/>
                  </a:lnTo>
                  <a:lnTo>
                    <a:pt x="1745841" y="2450167"/>
                  </a:lnTo>
                  <a:lnTo>
                    <a:pt x="1792048" y="2453740"/>
                  </a:lnTo>
                  <a:lnTo>
                    <a:pt x="1837906" y="2453638"/>
                  </a:lnTo>
                  <a:lnTo>
                    <a:pt x="1883208" y="2449965"/>
                  </a:lnTo>
                  <a:lnTo>
                    <a:pt x="1927748" y="2442827"/>
                  </a:lnTo>
                  <a:lnTo>
                    <a:pt x="1971318" y="2432328"/>
                  </a:lnTo>
                  <a:lnTo>
                    <a:pt x="2013712" y="2418573"/>
                  </a:lnTo>
                  <a:lnTo>
                    <a:pt x="2054722" y="2401667"/>
                  </a:lnTo>
                  <a:lnTo>
                    <a:pt x="2094142" y="2381714"/>
                  </a:lnTo>
                  <a:lnTo>
                    <a:pt x="2131765" y="2358819"/>
                  </a:lnTo>
                  <a:lnTo>
                    <a:pt x="2167383" y="2333087"/>
                  </a:lnTo>
                  <a:lnTo>
                    <a:pt x="2200789" y="2304623"/>
                  </a:lnTo>
                  <a:lnTo>
                    <a:pt x="2231778" y="2273531"/>
                  </a:lnTo>
                  <a:lnTo>
                    <a:pt x="2260141" y="2239917"/>
                  </a:lnTo>
                  <a:lnTo>
                    <a:pt x="2285672" y="2203884"/>
                  </a:lnTo>
                  <a:lnTo>
                    <a:pt x="2308163" y="2165539"/>
                  </a:lnTo>
                  <a:lnTo>
                    <a:pt x="2327409" y="2124985"/>
                  </a:lnTo>
                  <a:lnTo>
                    <a:pt x="2343201" y="2082327"/>
                  </a:lnTo>
                  <a:lnTo>
                    <a:pt x="2388996" y="2106082"/>
                  </a:lnTo>
                  <a:lnTo>
                    <a:pt x="2437072" y="2124845"/>
                  </a:lnTo>
                  <a:lnTo>
                    <a:pt x="2486963" y="2138499"/>
                  </a:lnTo>
                  <a:lnTo>
                    <a:pt x="2538208" y="2146929"/>
                  </a:lnTo>
                  <a:lnTo>
                    <a:pt x="2590343" y="2150018"/>
                  </a:lnTo>
                  <a:lnTo>
                    <a:pt x="2638843" y="2148088"/>
                  </a:lnTo>
                  <a:lnTo>
                    <a:pt x="2685981" y="2141683"/>
                  </a:lnTo>
                  <a:lnTo>
                    <a:pt x="2731516" y="2131026"/>
                  </a:lnTo>
                  <a:lnTo>
                    <a:pt x="2775208" y="2116339"/>
                  </a:lnTo>
                  <a:lnTo>
                    <a:pt x="2816816" y="2097846"/>
                  </a:lnTo>
                  <a:lnTo>
                    <a:pt x="2856100" y="2075768"/>
                  </a:lnTo>
                  <a:lnTo>
                    <a:pt x="2892819" y="2050328"/>
                  </a:lnTo>
                  <a:lnTo>
                    <a:pt x="2926734" y="2021748"/>
                  </a:lnTo>
                  <a:lnTo>
                    <a:pt x="2957605" y="1990252"/>
                  </a:lnTo>
                  <a:lnTo>
                    <a:pt x="2985189" y="1956060"/>
                  </a:lnTo>
                  <a:lnTo>
                    <a:pt x="3009248" y="1919397"/>
                  </a:lnTo>
                  <a:lnTo>
                    <a:pt x="3029541" y="1880485"/>
                  </a:lnTo>
                  <a:lnTo>
                    <a:pt x="3045827" y="1839545"/>
                  </a:lnTo>
                  <a:lnTo>
                    <a:pt x="3057867" y="1796800"/>
                  </a:lnTo>
                  <a:lnTo>
                    <a:pt x="3065419" y="1752474"/>
                  </a:lnTo>
                  <a:lnTo>
                    <a:pt x="3068244" y="1706788"/>
                  </a:lnTo>
                  <a:lnTo>
                    <a:pt x="3115025" y="1698559"/>
                  </a:lnTo>
                  <a:lnTo>
                    <a:pt x="3160719" y="1686633"/>
                  </a:lnTo>
                  <a:lnTo>
                    <a:pt x="3205087" y="1671101"/>
                  </a:lnTo>
                  <a:lnTo>
                    <a:pt x="3247888" y="1652056"/>
                  </a:lnTo>
                  <a:lnTo>
                    <a:pt x="3288883" y="1629589"/>
                  </a:lnTo>
                  <a:lnTo>
                    <a:pt x="3327832" y="1603791"/>
                  </a:lnTo>
                  <a:lnTo>
                    <a:pt x="3366532" y="1573063"/>
                  </a:lnTo>
                  <a:lnTo>
                    <a:pt x="3401538" y="1539767"/>
                  </a:lnTo>
                  <a:lnTo>
                    <a:pt x="3432815" y="1504163"/>
                  </a:lnTo>
                  <a:lnTo>
                    <a:pt x="3460327" y="1466510"/>
                  </a:lnTo>
                  <a:lnTo>
                    <a:pt x="3484038" y="1427067"/>
                  </a:lnTo>
                  <a:lnTo>
                    <a:pt x="3503911" y="1386094"/>
                  </a:lnTo>
                  <a:lnTo>
                    <a:pt x="3519910" y="1343851"/>
                  </a:lnTo>
                  <a:lnTo>
                    <a:pt x="3532000" y="1300596"/>
                  </a:lnTo>
                  <a:lnTo>
                    <a:pt x="3540144" y="1256589"/>
                  </a:lnTo>
                  <a:lnTo>
                    <a:pt x="3544307" y="1212089"/>
                  </a:lnTo>
                  <a:lnTo>
                    <a:pt x="3544452" y="1167356"/>
                  </a:lnTo>
                  <a:lnTo>
                    <a:pt x="3540543" y="1122649"/>
                  </a:lnTo>
                  <a:lnTo>
                    <a:pt x="3532544" y="1078228"/>
                  </a:lnTo>
                  <a:lnTo>
                    <a:pt x="3520420" y="1034351"/>
                  </a:lnTo>
                  <a:lnTo>
                    <a:pt x="3504133" y="991278"/>
                  </a:lnTo>
                  <a:lnTo>
                    <a:pt x="3483648" y="949268"/>
                  </a:lnTo>
                  <a:lnTo>
                    <a:pt x="3458929" y="908582"/>
                  </a:lnTo>
                  <a:lnTo>
                    <a:pt x="3429940" y="869477"/>
                  </a:lnTo>
                  <a:lnTo>
                    <a:pt x="3435701" y="856146"/>
                  </a:lnTo>
                  <a:lnTo>
                    <a:pt x="3450006" y="815248"/>
                  </a:lnTo>
                  <a:lnTo>
                    <a:pt x="3460553" y="768019"/>
                  </a:lnTo>
                  <a:lnTo>
                    <a:pt x="3465187" y="720963"/>
                  </a:lnTo>
                  <a:lnTo>
                    <a:pt x="3464138" y="674462"/>
                  </a:lnTo>
                  <a:lnTo>
                    <a:pt x="3457634" y="628894"/>
                  </a:lnTo>
                  <a:lnTo>
                    <a:pt x="3445907" y="584639"/>
                  </a:lnTo>
                  <a:lnTo>
                    <a:pt x="3429186" y="542078"/>
                  </a:lnTo>
                  <a:lnTo>
                    <a:pt x="3407699" y="501590"/>
                  </a:lnTo>
                  <a:lnTo>
                    <a:pt x="3381678" y="463555"/>
                  </a:lnTo>
                  <a:lnTo>
                    <a:pt x="3351351" y="428354"/>
                  </a:lnTo>
                  <a:lnTo>
                    <a:pt x="3316949" y="396365"/>
                  </a:lnTo>
                  <a:lnTo>
                    <a:pt x="3278700" y="367969"/>
                  </a:lnTo>
                  <a:lnTo>
                    <a:pt x="3236835" y="343546"/>
                  </a:lnTo>
                  <a:lnTo>
                    <a:pt x="3191583" y="323475"/>
                  </a:lnTo>
                  <a:lnTo>
                    <a:pt x="3143174" y="308137"/>
                  </a:lnTo>
                  <a:lnTo>
                    <a:pt x="3129676" y="257846"/>
                  </a:lnTo>
                  <a:lnTo>
                    <a:pt x="3109100" y="210122"/>
                  </a:lnTo>
                  <a:lnTo>
                    <a:pt x="3081836" y="165610"/>
                  </a:lnTo>
                  <a:lnTo>
                    <a:pt x="3048276" y="124956"/>
                  </a:lnTo>
                  <a:lnTo>
                    <a:pt x="3008808" y="88808"/>
                  </a:lnTo>
                  <a:lnTo>
                    <a:pt x="2968701" y="60634"/>
                  </a:lnTo>
                  <a:lnTo>
                    <a:pt x="2926162" y="37866"/>
                  </a:lnTo>
                  <a:lnTo>
                    <a:pt x="2881715" y="20460"/>
                  </a:lnTo>
                  <a:lnTo>
                    <a:pt x="2835885" y="8377"/>
                  </a:lnTo>
                  <a:lnTo>
                    <a:pt x="2789198" y="1574"/>
                  </a:lnTo>
                  <a:lnTo>
                    <a:pt x="2742179" y="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9945" y="5048250"/>
              <a:ext cx="136270" cy="1363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81371" y="4624577"/>
              <a:ext cx="439420" cy="546100"/>
            </a:xfrm>
            <a:custGeom>
              <a:avLst/>
              <a:gdLst/>
              <a:ahLst/>
              <a:cxnLst/>
              <a:rect l="l" t="t" r="r" b="b"/>
              <a:pathLst>
                <a:path w="439420" h="546100">
                  <a:moveTo>
                    <a:pt x="439420" y="204470"/>
                  </a:moveTo>
                  <a:lnTo>
                    <a:pt x="434009" y="157594"/>
                  </a:lnTo>
                  <a:lnTo>
                    <a:pt x="418630" y="114566"/>
                  </a:lnTo>
                  <a:lnTo>
                    <a:pt x="394487" y="76606"/>
                  </a:lnTo>
                  <a:lnTo>
                    <a:pt x="362813" y="44932"/>
                  </a:lnTo>
                  <a:lnTo>
                    <a:pt x="324853" y="20789"/>
                  </a:lnTo>
                  <a:lnTo>
                    <a:pt x="281825" y="5410"/>
                  </a:lnTo>
                  <a:lnTo>
                    <a:pt x="234950" y="0"/>
                  </a:lnTo>
                  <a:lnTo>
                    <a:pt x="188061" y="5410"/>
                  </a:lnTo>
                  <a:lnTo>
                    <a:pt x="145034" y="20789"/>
                  </a:lnTo>
                  <a:lnTo>
                    <a:pt x="107073" y="44932"/>
                  </a:lnTo>
                  <a:lnTo>
                    <a:pt x="75399" y="76606"/>
                  </a:lnTo>
                  <a:lnTo>
                    <a:pt x="51257" y="114566"/>
                  </a:lnTo>
                  <a:lnTo>
                    <a:pt x="35877" y="157594"/>
                  </a:lnTo>
                  <a:lnTo>
                    <a:pt x="30480" y="204470"/>
                  </a:lnTo>
                  <a:lnTo>
                    <a:pt x="35877" y="251358"/>
                  </a:lnTo>
                  <a:lnTo>
                    <a:pt x="51257" y="294386"/>
                  </a:lnTo>
                  <a:lnTo>
                    <a:pt x="55029" y="300329"/>
                  </a:lnTo>
                  <a:lnTo>
                    <a:pt x="26276" y="329082"/>
                  </a:lnTo>
                  <a:lnTo>
                    <a:pt x="6934" y="366483"/>
                  </a:lnTo>
                  <a:lnTo>
                    <a:pt x="0" y="409575"/>
                  </a:lnTo>
                  <a:lnTo>
                    <a:pt x="6934" y="452691"/>
                  </a:lnTo>
                  <a:lnTo>
                    <a:pt x="26276" y="490131"/>
                  </a:lnTo>
                  <a:lnTo>
                    <a:pt x="55765" y="519658"/>
                  </a:lnTo>
                  <a:lnTo>
                    <a:pt x="93167" y="539026"/>
                  </a:lnTo>
                  <a:lnTo>
                    <a:pt x="136271" y="545973"/>
                  </a:lnTo>
                  <a:lnTo>
                    <a:pt x="179362" y="539026"/>
                  </a:lnTo>
                  <a:lnTo>
                    <a:pt x="216763" y="519658"/>
                  </a:lnTo>
                  <a:lnTo>
                    <a:pt x="246253" y="490131"/>
                  </a:lnTo>
                  <a:lnTo>
                    <a:pt x="265595" y="452691"/>
                  </a:lnTo>
                  <a:lnTo>
                    <a:pt x="272542" y="409575"/>
                  </a:lnTo>
                  <a:lnTo>
                    <a:pt x="271754" y="404710"/>
                  </a:lnTo>
                  <a:lnTo>
                    <a:pt x="281825" y="403542"/>
                  </a:lnTo>
                  <a:lnTo>
                    <a:pt x="324853" y="388162"/>
                  </a:lnTo>
                  <a:lnTo>
                    <a:pt x="362813" y="364020"/>
                  </a:lnTo>
                  <a:lnTo>
                    <a:pt x="394487" y="332346"/>
                  </a:lnTo>
                  <a:lnTo>
                    <a:pt x="418630" y="294386"/>
                  </a:lnTo>
                  <a:lnTo>
                    <a:pt x="434009" y="251358"/>
                  </a:lnTo>
                  <a:lnTo>
                    <a:pt x="439420" y="20447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42535" y="2364704"/>
              <a:ext cx="3544570" cy="2454275"/>
            </a:xfrm>
            <a:custGeom>
              <a:avLst/>
              <a:gdLst/>
              <a:ahLst/>
              <a:cxnLst/>
              <a:rect l="l" t="t" r="r" b="b"/>
              <a:pathLst>
                <a:path w="3544570" h="2454275">
                  <a:moveTo>
                    <a:pt x="322631" y="807628"/>
                  </a:moveTo>
                  <a:lnTo>
                    <a:pt x="318070" y="760248"/>
                  </a:lnTo>
                  <a:lnTo>
                    <a:pt x="318034" y="713496"/>
                  </a:lnTo>
                  <a:lnTo>
                    <a:pt x="322355" y="667580"/>
                  </a:lnTo>
                  <a:lnTo>
                    <a:pt x="330866" y="622706"/>
                  </a:lnTo>
                  <a:lnTo>
                    <a:pt x="343400" y="579083"/>
                  </a:lnTo>
                  <a:lnTo>
                    <a:pt x="359790" y="536916"/>
                  </a:lnTo>
                  <a:lnTo>
                    <a:pt x="379869" y="496414"/>
                  </a:lnTo>
                  <a:lnTo>
                    <a:pt x="403469" y="457783"/>
                  </a:lnTo>
                  <a:lnTo>
                    <a:pt x="430422" y="421231"/>
                  </a:lnTo>
                  <a:lnTo>
                    <a:pt x="460563" y="386965"/>
                  </a:lnTo>
                  <a:lnTo>
                    <a:pt x="493723" y="355192"/>
                  </a:lnTo>
                  <a:lnTo>
                    <a:pt x="529735" y="326119"/>
                  </a:lnTo>
                  <a:lnTo>
                    <a:pt x="568433" y="299955"/>
                  </a:lnTo>
                  <a:lnTo>
                    <a:pt x="609648" y="276905"/>
                  </a:lnTo>
                  <a:lnTo>
                    <a:pt x="653213" y="257177"/>
                  </a:lnTo>
                  <a:lnTo>
                    <a:pt x="698962" y="240979"/>
                  </a:lnTo>
                  <a:lnTo>
                    <a:pt x="746727" y="228517"/>
                  </a:lnTo>
                  <a:lnTo>
                    <a:pt x="796341" y="219999"/>
                  </a:lnTo>
                  <a:lnTo>
                    <a:pt x="848993" y="215649"/>
                  </a:lnTo>
                  <a:lnTo>
                    <a:pt x="901555" y="216048"/>
                  </a:lnTo>
                  <a:lnTo>
                    <a:pt x="953675" y="221126"/>
                  </a:lnTo>
                  <a:lnTo>
                    <a:pt x="1005000" y="230811"/>
                  </a:lnTo>
                  <a:lnTo>
                    <a:pt x="1055177" y="245033"/>
                  </a:lnTo>
                  <a:lnTo>
                    <a:pt x="1103852" y="263720"/>
                  </a:lnTo>
                  <a:lnTo>
                    <a:pt x="1150671" y="286801"/>
                  </a:lnTo>
                  <a:lnTo>
                    <a:pt x="1175285" y="248224"/>
                  </a:lnTo>
                  <a:lnTo>
                    <a:pt x="1203572" y="213080"/>
                  </a:lnTo>
                  <a:lnTo>
                    <a:pt x="1235172" y="181474"/>
                  </a:lnTo>
                  <a:lnTo>
                    <a:pt x="1269725" y="153508"/>
                  </a:lnTo>
                  <a:lnTo>
                    <a:pt x="1306872" y="129288"/>
                  </a:lnTo>
                  <a:lnTo>
                    <a:pt x="1346251" y="108918"/>
                  </a:lnTo>
                  <a:lnTo>
                    <a:pt x="1387503" y="92501"/>
                  </a:lnTo>
                  <a:lnTo>
                    <a:pt x="1430268" y="80142"/>
                  </a:lnTo>
                  <a:lnTo>
                    <a:pt x="1474186" y="71945"/>
                  </a:lnTo>
                  <a:lnTo>
                    <a:pt x="1518896" y="68013"/>
                  </a:lnTo>
                  <a:lnTo>
                    <a:pt x="1564038" y="68452"/>
                  </a:lnTo>
                  <a:lnTo>
                    <a:pt x="1609253" y="73364"/>
                  </a:lnTo>
                  <a:lnTo>
                    <a:pt x="1654180" y="82855"/>
                  </a:lnTo>
                  <a:lnTo>
                    <a:pt x="1698459" y="97027"/>
                  </a:lnTo>
                  <a:lnTo>
                    <a:pt x="1741729" y="115986"/>
                  </a:lnTo>
                  <a:lnTo>
                    <a:pt x="1795180" y="147689"/>
                  </a:lnTo>
                  <a:lnTo>
                    <a:pt x="1843202" y="186344"/>
                  </a:lnTo>
                  <a:lnTo>
                    <a:pt x="1867809" y="146719"/>
                  </a:lnTo>
                  <a:lnTo>
                    <a:pt x="1897114" y="111401"/>
                  </a:lnTo>
                  <a:lnTo>
                    <a:pt x="1930548" y="80573"/>
                  </a:lnTo>
                  <a:lnTo>
                    <a:pt x="1967540" y="54415"/>
                  </a:lnTo>
                  <a:lnTo>
                    <a:pt x="2007518" y="33107"/>
                  </a:lnTo>
                  <a:lnTo>
                    <a:pt x="2049911" y="16831"/>
                  </a:lnTo>
                  <a:lnTo>
                    <a:pt x="2094148" y="5767"/>
                  </a:lnTo>
                  <a:lnTo>
                    <a:pt x="2139658" y="96"/>
                  </a:lnTo>
                  <a:lnTo>
                    <a:pt x="2185870" y="0"/>
                  </a:lnTo>
                  <a:lnTo>
                    <a:pt x="2232213" y="5657"/>
                  </a:lnTo>
                  <a:lnTo>
                    <a:pt x="2278116" y="17251"/>
                  </a:lnTo>
                  <a:lnTo>
                    <a:pt x="2323008" y="34960"/>
                  </a:lnTo>
                  <a:lnTo>
                    <a:pt x="2358463" y="54090"/>
                  </a:lnTo>
                  <a:lnTo>
                    <a:pt x="2391287" y="76838"/>
                  </a:lnTo>
                  <a:lnTo>
                    <a:pt x="2421181" y="102969"/>
                  </a:lnTo>
                  <a:lnTo>
                    <a:pt x="2447849" y="132242"/>
                  </a:lnTo>
                  <a:lnTo>
                    <a:pt x="2482491" y="98302"/>
                  </a:lnTo>
                  <a:lnTo>
                    <a:pt x="2520477" y="69309"/>
                  </a:lnTo>
                  <a:lnTo>
                    <a:pt x="2561281" y="45305"/>
                  </a:lnTo>
                  <a:lnTo>
                    <a:pt x="2604378" y="26331"/>
                  </a:lnTo>
                  <a:lnTo>
                    <a:pt x="2649244" y="12429"/>
                  </a:lnTo>
                  <a:lnTo>
                    <a:pt x="2695352" y="3641"/>
                  </a:lnTo>
                  <a:lnTo>
                    <a:pt x="2742179" y="9"/>
                  </a:lnTo>
                  <a:lnTo>
                    <a:pt x="2789198" y="1574"/>
                  </a:lnTo>
                  <a:lnTo>
                    <a:pt x="2835885" y="8377"/>
                  </a:lnTo>
                  <a:lnTo>
                    <a:pt x="2881715" y="20460"/>
                  </a:lnTo>
                  <a:lnTo>
                    <a:pt x="2926162" y="37866"/>
                  </a:lnTo>
                  <a:lnTo>
                    <a:pt x="2968701" y="60634"/>
                  </a:lnTo>
                  <a:lnTo>
                    <a:pt x="3008808" y="88808"/>
                  </a:lnTo>
                  <a:lnTo>
                    <a:pt x="3048276" y="124956"/>
                  </a:lnTo>
                  <a:lnTo>
                    <a:pt x="3081836" y="165610"/>
                  </a:lnTo>
                  <a:lnTo>
                    <a:pt x="3109100" y="210122"/>
                  </a:lnTo>
                  <a:lnTo>
                    <a:pt x="3129676" y="257846"/>
                  </a:lnTo>
                  <a:lnTo>
                    <a:pt x="3143174" y="308137"/>
                  </a:lnTo>
                  <a:lnTo>
                    <a:pt x="3191583" y="323475"/>
                  </a:lnTo>
                  <a:lnTo>
                    <a:pt x="3236835" y="343546"/>
                  </a:lnTo>
                  <a:lnTo>
                    <a:pt x="3278700" y="367969"/>
                  </a:lnTo>
                  <a:lnTo>
                    <a:pt x="3316949" y="396365"/>
                  </a:lnTo>
                  <a:lnTo>
                    <a:pt x="3351351" y="428354"/>
                  </a:lnTo>
                  <a:lnTo>
                    <a:pt x="3381678" y="463555"/>
                  </a:lnTo>
                  <a:lnTo>
                    <a:pt x="3407699" y="501590"/>
                  </a:lnTo>
                  <a:lnTo>
                    <a:pt x="3429186" y="542078"/>
                  </a:lnTo>
                  <a:lnTo>
                    <a:pt x="3445907" y="584639"/>
                  </a:lnTo>
                  <a:lnTo>
                    <a:pt x="3457634" y="628894"/>
                  </a:lnTo>
                  <a:lnTo>
                    <a:pt x="3464138" y="674462"/>
                  </a:lnTo>
                  <a:lnTo>
                    <a:pt x="3465187" y="720963"/>
                  </a:lnTo>
                  <a:lnTo>
                    <a:pt x="3460553" y="768019"/>
                  </a:lnTo>
                  <a:lnTo>
                    <a:pt x="3450006" y="815248"/>
                  </a:lnTo>
                  <a:lnTo>
                    <a:pt x="3435701" y="856146"/>
                  </a:lnTo>
                  <a:lnTo>
                    <a:pt x="3429940" y="869477"/>
                  </a:lnTo>
                  <a:lnTo>
                    <a:pt x="3458929" y="908582"/>
                  </a:lnTo>
                  <a:lnTo>
                    <a:pt x="3483648" y="949268"/>
                  </a:lnTo>
                  <a:lnTo>
                    <a:pt x="3504133" y="991278"/>
                  </a:lnTo>
                  <a:lnTo>
                    <a:pt x="3520420" y="1034351"/>
                  </a:lnTo>
                  <a:lnTo>
                    <a:pt x="3532544" y="1078228"/>
                  </a:lnTo>
                  <a:lnTo>
                    <a:pt x="3540543" y="1122649"/>
                  </a:lnTo>
                  <a:lnTo>
                    <a:pt x="3544452" y="1167356"/>
                  </a:lnTo>
                  <a:lnTo>
                    <a:pt x="3544307" y="1212089"/>
                  </a:lnTo>
                  <a:lnTo>
                    <a:pt x="3540144" y="1256589"/>
                  </a:lnTo>
                  <a:lnTo>
                    <a:pt x="3532000" y="1300596"/>
                  </a:lnTo>
                  <a:lnTo>
                    <a:pt x="3519910" y="1343851"/>
                  </a:lnTo>
                  <a:lnTo>
                    <a:pt x="3503911" y="1386094"/>
                  </a:lnTo>
                  <a:lnTo>
                    <a:pt x="3484038" y="1427067"/>
                  </a:lnTo>
                  <a:lnTo>
                    <a:pt x="3460327" y="1466510"/>
                  </a:lnTo>
                  <a:lnTo>
                    <a:pt x="3432815" y="1504163"/>
                  </a:lnTo>
                  <a:lnTo>
                    <a:pt x="3401538" y="1539767"/>
                  </a:lnTo>
                  <a:lnTo>
                    <a:pt x="3366532" y="1573063"/>
                  </a:lnTo>
                  <a:lnTo>
                    <a:pt x="3327832" y="1603791"/>
                  </a:lnTo>
                  <a:lnTo>
                    <a:pt x="3288883" y="1629589"/>
                  </a:lnTo>
                  <a:lnTo>
                    <a:pt x="3247888" y="1652056"/>
                  </a:lnTo>
                  <a:lnTo>
                    <a:pt x="3205087" y="1671101"/>
                  </a:lnTo>
                  <a:lnTo>
                    <a:pt x="3160719" y="1686633"/>
                  </a:lnTo>
                  <a:lnTo>
                    <a:pt x="3115025" y="1698559"/>
                  </a:lnTo>
                  <a:lnTo>
                    <a:pt x="3068244" y="1706788"/>
                  </a:lnTo>
                  <a:lnTo>
                    <a:pt x="3065419" y="1752474"/>
                  </a:lnTo>
                  <a:lnTo>
                    <a:pt x="3057867" y="1796800"/>
                  </a:lnTo>
                  <a:lnTo>
                    <a:pt x="3045827" y="1839545"/>
                  </a:lnTo>
                  <a:lnTo>
                    <a:pt x="3029541" y="1880485"/>
                  </a:lnTo>
                  <a:lnTo>
                    <a:pt x="3009248" y="1919397"/>
                  </a:lnTo>
                  <a:lnTo>
                    <a:pt x="2985189" y="1956060"/>
                  </a:lnTo>
                  <a:lnTo>
                    <a:pt x="2957605" y="1990252"/>
                  </a:lnTo>
                  <a:lnTo>
                    <a:pt x="2926734" y="2021748"/>
                  </a:lnTo>
                  <a:lnTo>
                    <a:pt x="2892819" y="2050328"/>
                  </a:lnTo>
                  <a:lnTo>
                    <a:pt x="2856100" y="2075768"/>
                  </a:lnTo>
                  <a:lnTo>
                    <a:pt x="2816816" y="2097846"/>
                  </a:lnTo>
                  <a:lnTo>
                    <a:pt x="2775208" y="2116339"/>
                  </a:lnTo>
                  <a:lnTo>
                    <a:pt x="2731516" y="2131026"/>
                  </a:lnTo>
                  <a:lnTo>
                    <a:pt x="2685981" y="2141683"/>
                  </a:lnTo>
                  <a:lnTo>
                    <a:pt x="2638843" y="2148088"/>
                  </a:lnTo>
                  <a:lnTo>
                    <a:pt x="2590343" y="2150018"/>
                  </a:lnTo>
                  <a:lnTo>
                    <a:pt x="2538208" y="2146929"/>
                  </a:lnTo>
                  <a:lnTo>
                    <a:pt x="2486963" y="2138499"/>
                  </a:lnTo>
                  <a:lnTo>
                    <a:pt x="2437072" y="2124845"/>
                  </a:lnTo>
                  <a:lnTo>
                    <a:pt x="2388996" y="2106082"/>
                  </a:lnTo>
                  <a:lnTo>
                    <a:pt x="2343201" y="2082327"/>
                  </a:lnTo>
                  <a:lnTo>
                    <a:pt x="2327409" y="2124985"/>
                  </a:lnTo>
                  <a:lnTo>
                    <a:pt x="2308163" y="2165539"/>
                  </a:lnTo>
                  <a:lnTo>
                    <a:pt x="2285672" y="2203884"/>
                  </a:lnTo>
                  <a:lnTo>
                    <a:pt x="2260141" y="2239917"/>
                  </a:lnTo>
                  <a:lnTo>
                    <a:pt x="2231778" y="2273531"/>
                  </a:lnTo>
                  <a:lnTo>
                    <a:pt x="2200789" y="2304623"/>
                  </a:lnTo>
                  <a:lnTo>
                    <a:pt x="2167383" y="2333087"/>
                  </a:lnTo>
                  <a:lnTo>
                    <a:pt x="2131765" y="2358819"/>
                  </a:lnTo>
                  <a:lnTo>
                    <a:pt x="2094142" y="2381714"/>
                  </a:lnTo>
                  <a:lnTo>
                    <a:pt x="2054722" y="2401667"/>
                  </a:lnTo>
                  <a:lnTo>
                    <a:pt x="2013712" y="2418573"/>
                  </a:lnTo>
                  <a:lnTo>
                    <a:pt x="1971318" y="2432328"/>
                  </a:lnTo>
                  <a:lnTo>
                    <a:pt x="1927748" y="2442827"/>
                  </a:lnTo>
                  <a:lnTo>
                    <a:pt x="1883208" y="2449965"/>
                  </a:lnTo>
                  <a:lnTo>
                    <a:pt x="1837906" y="2453638"/>
                  </a:lnTo>
                  <a:lnTo>
                    <a:pt x="1792048" y="2453740"/>
                  </a:lnTo>
                  <a:lnTo>
                    <a:pt x="1745841" y="2450167"/>
                  </a:lnTo>
                  <a:lnTo>
                    <a:pt x="1699493" y="2442815"/>
                  </a:lnTo>
                  <a:lnTo>
                    <a:pt x="1653210" y="2431577"/>
                  </a:lnTo>
                  <a:lnTo>
                    <a:pt x="1601758" y="2414150"/>
                  </a:lnTo>
                  <a:lnTo>
                    <a:pt x="1552658" y="2392166"/>
                  </a:lnTo>
                  <a:lnTo>
                    <a:pt x="1506226" y="2365843"/>
                  </a:lnTo>
                  <a:lnTo>
                    <a:pt x="1462778" y="2335399"/>
                  </a:lnTo>
                  <a:lnTo>
                    <a:pt x="1422629" y="2301052"/>
                  </a:lnTo>
                  <a:lnTo>
                    <a:pt x="1386095" y="2263020"/>
                  </a:lnTo>
                  <a:lnTo>
                    <a:pt x="1353490" y="2221519"/>
                  </a:lnTo>
                  <a:lnTo>
                    <a:pt x="1310135" y="2244075"/>
                  </a:lnTo>
                  <a:lnTo>
                    <a:pt x="1265760" y="2263113"/>
                  </a:lnTo>
                  <a:lnTo>
                    <a:pt x="1220557" y="2278679"/>
                  </a:lnTo>
                  <a:lnTo>
                    <a:pt x="1174720" y="2290818"/>
                  </a:lnTo>
                  <a:lnTo>
                    <a:pt x="1128442" y="2299575"/>
                  </a:lnTo>
                  <a:lnTo>
                    <a:pt x="1081915" y="2304996"/>
                  </a:lnTo>
                  <a:lnTo>
                    <a:pt x="1035332" y="2307127"/>
                  </a:lnTo>
                  <a:lnTo>
                    <a:pt x="988886" y="2306011"/>
                  </a:lnTo>
                  <a:lnTo>
                    <a:pt x="942770" y="2301696"/>
                  </a:lnTo>
                  <a:lnTo>
                    <a:pt x="897177" y="2294225"/>
                  </a:lnTo>
                  <a:lnTo>
                    <a:pt x="852300" y="2283646"/>
                  </a:lnTo>
                  <a:lnTo>
                    <a:pt x="808331" y="2270001"/>
                  </a:lnTo>
                  <a:lnTo>
                    <a:pt x="765463" y="2253338"/>
                  </a:lnTo>
                  <a:lnTo>
                    <a:pt x="723890" y="2233702"/>
                  </a:lnTo>
                  <a:lnTo>
                    <a:pt x="683804" y="2211137"/>
                  </a:lnTo>
                  <a:lnTo>
                    <a:pt x="645398" y="2185689"/>
                  </a:lnTo>
                  <a:lnTo>
                    <a:pt x="608865" y="2157404"/>
                  </a:lnTo>
                  <a:lnTo>
                    <a:pt x="574397" y="2126327"/>
                  </a:lnTo>
                  <a:lnTo>
                    <a:pt x="542189" y="2092503"/>
                  </a:lnTo>
                  <a:lnTo>
                    <a:pt x="512431" y="2055977"/>
                  </a:lnTo>
                  <a:lnTo>
                    <a:pt x="485318" y="2016795"/>
                  </a:lnTo>
                  <a:lnTo>
                    <a:pt x="483159" y="2013239"/>
                  </a:lnTo>
                  <a:lnTo>
                    <a:pt x="480873" y="2009556"/>
                  </a:lnTo>
                  <a:lnTo>
                    <a:pt x="478714" y="2006000"/>
                  </a:lnTo>
                  <a:lnTo>
                    <a:pt x="430186" y="2008260"/>
                  </a:lnTo>
                  <a:lnTo>
                    <a:pt x="382899" y="2004477"/>
                  </a:lnTo>
                  <a:lnTo>
                    <a:pt x="337324" y="1995003"/>
                  </a:lnTo>
                  <a:lnTo>
                    <a:pt x="293934" y="1980186"/>
                  </a:lnTo>
                  <a:lnTo>
                    <a:pt x="253203" y="1960378"/>
                  </a:lnTo>
                  <a:lnTo>
                    <a:pt x="215602" y="1935928"/>
                  </a:lnTo>
                  <a:lnTo>
                    <a:pt x="181605" y="1907186"/>
                  </a:lnTo>
                  <a:lnTo>
                    <a:pt x="151685" y="1874503"/>
                  </a:lnTo>
                  <a:lnTo>
                    <a:pt x="126313" y="1838229"/>
                  </a:lnTo>
                  <a:lnTo>
                    <a:pt x="105963" y="1798714"/>
                  </a:lnTo>
                  <a:lnTo>
                    <a:pt x="91108" y="1756307"/>
                  </a:lnTo>
                  <a:lnTo>
                    <a:pt x="82220" y="1711360"/>
                  </a:lnTo>
                  <a:lnTo>
                    <a:pt x="79912" y="1662332"/>
                  </a:lnTo>
                  <a:lnTo>
                    <a:pt x="85137" y="1614026"/>
                  </a:lnTo>
                  <a:lnTo>
                    <a:pt x="97635" y="1567168"/>
                  </a:lnTo>
                  <a:lnTo>
                    <a:pt x="117150" y="1522478"/>
                  </a:lnTo>
                  <a:lnTo>
                    <a:pt x="143424" y="1480682"/>
                  </a:lnTo>
                  <a:lnTo>
                    <a:pt x="176200" y="1442501"/>
                  </a:lnTo>
                  <a:lnTo>
                    <a:pt x="136154" y="1416688"/>
                  </a:lnTo>
                  <a:lnTo>
                    <a:pt x="100954" y="1386731"/>
                  </a:lnTo>
                  <a:lnTo>
                    <a:pt x="70751" y="1353183"/>
                  </a:lnTo>
                  <a:lnTo>
                    <a:pt x="45696" y="1316592"/>
                  </a:lnTo>
                  <a:lnTo>
                    <a:pt x="25942" y="1277512"/>
                  </a:lnTo>
                  <a:lnTo>
                    <a:pt x="11640" y="1236491"/>
                  </a:lnTo>
                  <a:lnTo>
                    <a:pt x="2942" y="1194082"/>
                  </a:lnTo>
                  <a:lnTo>
                    <a:pt x="0" y="1150834"/>
                  </a:lnTo>
                  <a:lnTo>
                    <a:pt x="2964" y="1107299"/>
                  </a:lnTo>
                  <a:lnTo>
                    <a:pt x="11988" y="1064027"/>
                  </a:lnTo>
                  <a:lnTo>
                    <a:pt x="27222" y="1021568"/>
                  </a:lnTo>
                  <a:lnTo>
                    <a:pt x="48819" y="980475"/>
                  </a:lnTo>
                  <a:lnTo>
                    <a:pt x="75968" y="942671"/>
                  </a:lnTo>
                  <a:lnTo>
                    <a:pt x="107852" y="909052"/>
                  </a:lnTo>
                  <a:lnTo>
                    <a:pt x="143938" y="879948"/>
                  </a:lnTo>
                  <a:lnTo>
                    <a:pt x="183690" y="855686"/>
                  </a:lnTo>
                  <a:lnTo>
                    <a:pt x="226571" y="836597"/>
                  </a:lnTo>
                  <a:lnTo>
                    <a:pt x="272047" y="823008"/>
                  </a:lnTo>
                  <a:lnTo>
                    <a:pt x="319583" y="815248"/>
                  </a:lnTo>
                  <a:lnTo>
                    <a:pt x="322631" y="807628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3849" y="5042154"/>
              <a:ext cx="148462" cy="1485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22545" y="2489073"/>
              <a:ext cx="3248660" cy="2681605"/>
            </a:xfrm>
            <a:custGeom>
              <a:avLst/>
              <a:gdLst/>
              <a:ahLst/>
              <a:cxnLst/>
              <a:rect l="l" t="t" r="r" b="b"/>
              <a:pathLst>
                <a:path w="3248659" h="2681604">
                  <a:moveTo>
                    <a:pt x="1031366" y="2545079"/>
                  </a:moveTo>
                  <a:lnTo>
                    <a:pt x="1024424" y="2588184"/>
                  </a:lnTo>
                  <a:lnTo>
                    <a:pt x="1005089" y="2625626"/>
                  </a:lnTo>
                  <a:lnTo>
                    <a:pt x="975597" y="2655155"/>
                  </a:lnTo>
                  <a:lnTo>
                    <a:pt x="938187" y="2674522"/>
                  </a:lnTo>
                  <a:lnTo>
                    <a:pt x="895095" y="2681478"/>
                  </a:lnTo>
                  <a:lnTo>
                    <a:pt x="852004" y="2674522"/>
                  </a:lnTo>
                  <a:lnTo>
                    <a:pt x="814594" y="2655155"/>
                  </a:lnTo>
                  <a:lnTo>
                    <a:pt x="785102" y="2625626"/>
                  </a:lnTo>
                  <a:lnTo>
                    <a:pt x="765767" y="2588184"/>
                  </a:lnTo>
                  <a:lnTo>
                    <a:pt x="758825" y="2545079"/>
                  </a:lnTo>
                  <a:lnTo>
                    <a:pt x="765767" y="2501988"/>
                  </a:lnTo>
                  <a:lnTo>
                    <a:pt x="785102" y="2464578"/>
                  </a:lnTo>
                  <a:lnTo>
                    <a:pt x="814594" y="2435086"/>
                  </a:lnTo>
                  <a:lnTo>
                    <a:pt x="852004" y="2415751"/>
                  </a:lnTo>
                  <a:lnTo>
                    <a:pt x="895095" y="2408809"/>
                  </a:lnTo>
                  <a:lnTo>
                    <a:pt x="938187" y="2415751"/>
                  </a:lnTo>
                  <a:lnTo>
                    <a:pt x="975597" y="2435086"/>
                  </a:lnTo>
                  <a:lnTo>
                    <a:pt x="1005089" y="2464578"/>
                  </a:lnTo>
                  <a:lnTo>
                    <a:pt x="1024424" y="2501988"/>
                  </a:lnTo>
                  <a:lnTo>
                    <a:pt x="1031366" y="2545079"/>
                  </a:lnTo>
                  <a:close/>
                </a:path>
                <a:path w="3248659" h="2681604">
                  <a:moveTo>
                    <a:pt x="1198244" y="2339975"/>
                  </a:moveTo>
                  <a:lnTo>
                    <a:pt x="1192843" y="2386850"/>
                  </a:lnTo>
                  <a:lnTo>
                    <a:pt x="1177458" y="2429885"/>
                  </a:lnTo>
                  <a:lnTo>
                    <a:pt x="1153318" y="2467851"/>
                  </a:lnTo>
                  <a:lnTo>
                    <a:pt x="1121651" y="2499518"/>
                  </a:lnTo>
                  <a:lnTo>
                    <a:pt x="1083685" y="2523658"/>
                  </a:lnTo>
                  <a:lnTo>
                    <a:pt x="1040650" y="2539043"/>
                  </a:lnTo>
                  <a:lnTo>
                    <a:pt x="993775" y="2544445"/>
                  </a:lnTo>
                  <a:lnTo>
                    <a:pt x="946899" y="2539043"/>
                  </a:lnTo>
                  <a:lnTo>
                    <a:pt x="903864" y="2523658"/>
                  </a:lnTo>
                  <a:lnTo>
                    <a:pt x="865898" y="2499518"/>
                  </a:lnTo>
                  <a:lnTo>
                    <a:pt x="834231" y="2467851"/>
                  </a:lnTo>
                  <a:lnTo>
                    <a:pt x="810091" y="2429885"/>
                  </a:lnTo>
                  <a:lnTo>
                    <a:pt x="794706" y="2386850"/>
                  </a:lnTo>
                  <a:lnTo>
                    <a:pt x="789304" y="2339975"/>
                  </a:lnTo>
                  <a:lnTo>
                    <a:pt x="794706" y="2293099"/>
                  </a:lnTo>
                  <a:lnTo>
                    <a:pt x="810091" y="2250064"/>
                  </a:lnTo>
                  <a:lnTo>
                    <a:pt x="834231" y="2212098"/>
                  </a:lnTo>
                  <a:lnTo>
                    <a:pt x="865898" y="2180431"/>
                  </a:lnTo>
                  <a:lnTo>
                    <a:pt x="903864" y="2156291"/>
                  </a:lnTo>
                  <a:lnTo>
                    <a:pt x="946899" y="2140906"/>
                  </a:lnTo>
                  <a:lnTo>
                    <a:pt x="993775" y="2135504"/>
                  </a:lnTo>
                  <a:lnTo>
                    <a:pt x="1040650" y="2140906"/>
                  </a:lnTo>
                  <a:lnTo>
                    <a:pt x="1083685" y="2156291"/>
                  </a:lnTo>
                  <a:lnTo>
                    <a:pt x="1121651" y="2180431"/>
                  </a:lnTo>
                  <a:lnTo>
                    <a:pt x="1153318" y="2212098"/>
                  </a:lnTo>
                  <a:lnTo>
                    <a:pt x="1177458" y="2250064"/>
                  </a:lnTo>
                  <a:lnTo>
                    <a:pt x="1192843" y="2293099"/>
                  </a:lnTo>
                  <a:lnTo>
                    <a:pt x="1198244" y="2339975"/>
                  </a:lnTo>
                  <a:close/>
                </a:path>
                <a:path w="3248659" h="2681604">
                  <a:moveTo>
                    <a:pt x="207517" y="1353820"/>
                  </a:moveTo>
                  <a:lnTo>
                    <a:pt x="153358" y="1353897"/>
                  </a:lnTo>
                  <a:lnTo>
                    <a:pt x="100091" y="1346247"/>
                  </a:lnTo>
                  <a:lnTo>
                    <a:pt x="48658" y="1331049"/>
                  </a:lnTo>
                  <a:lnTo>
                    <a:pt x="0" y="1308481"/>
                  </a:lnTo>
                </a:path>
                <a:path w="3248659" h="2681604">
                  <a:moveTo>
                    <a:pt x="390651" y="1849246"/>
                  </a:moveTo>
                  <a:lnTo>
                    <a:pt x="368587" y="1856745"/>
                  </a:lnTo>
                  <a:lnTo>
                    <a:pt x="346059" y="1862851"/>
                  </a:lnTo>
                  <a:lnTo>
                    <a:pt x="323125" y="1867552"/>
                  </a:lnTo>
                  <a:lnTo>
                    <a:pt x="299846" y="1870837"/>
                  </a:lnTo>
                </a:path>
                <a:path w="3248659" h="2681604">
                  <a:moveTo>
                    <a:pt x="1173352" y="2087245"/>
                  </a:moveTo>
                  <a:lnTo>
                    <a:pt x="1157567" y="2063609"/>
                  </a:lnTo>
                  <a:lnTo>
                    <a:pt x="1143174" y="2039223"/>
                  </a:lnTo>
                  <a:lnTo>
                    <a:pt x="1130186" y="2014146"/>
                  </a:lnTo>
                  <a:lnTo>
                    <a:pt x="1118615" y="1988439"/>
                  </a:lnTo>
                </a:path>
                <a:path w="3248659" h="2681604">
                  <a:moveTo>
                    <a:pt x="2185288" y="1840738"/>
                  </a:moveTo>
                  <a:lnTo>
                    <a:pt x="2182125" y="1868257"/>
                  </a:lnTo>
                  <a:lnTo>
                    <a:pt x="2177414" y="1895538"/>
                  </a:lnTo>
                  <a:lnTo>
                    <a:pt x="2171180" y="1922533"/>
                  </a:lnTo>
                  <a:lnTo>
                    <a:pt x="2163445" y="1949195"/>
                  </a:lnTo>
                </a:path>
                <a:path w="3248659" h="2681604">
                  <a:moveTo>
                    <a:pt x="2619882" y="1170813"/>
                  </a:moveTo>
                  <a:lnTo>
                    <a:pt x="2663132" y="1193344"/>
                  </a:lnTo>
                  <a:lnTo>
                    <a:pt x="2703177" y="1219657"/>
                  </a:lnTo>
                  <a:lnTo>
                    <a:pt x="2739818" y="1249444"/>
                  </a:lnTo>
                  <a:lnTo>
                    <a:pt x="2772853" y="1282400"/>
                  </a:lnTo>
                  <a:lnTo>
                    <a:pt x="2802083" y="1318217"/>
                  </a:lnTo>
                  <a:lnTo>
                    <a:pt x="2827307" y="1356590"/>
                  </a:lnTo>
                  <a:lnTo>
                    <a:pt x="2848325" y="1397212"/>
                  </a:lnTo>
                  <a:lnTo>
                    <a:pt x="2864937" y="1439778"/>
                  </a:lnTo>
                  <a:lnTo>
                    <a:pt x="2876942" y="1483980"/>
                  </a:lnTo>
                  <a:lnTo>
                    <a:pt x="2884139" y="1529513"/>
                  </a:lnTo>
                  <a:lnTo>
                    <a:pt x="2886329" y="1576070"/>
                  </a:lnTo>
                </a:path>
                <a:path w="3248659" h="2681604">
                  <a:moveTo>
                    <a:pt x="3248279" y="739139"/>
                  </a:moveTo>
                  <a:lnTo>
                    <a:pt x="3225780" y="781768"/>
                  </a:lnTo>
                  <a:lnTo>
                    <a:pt x="3198304" y="821563"/>
                  </a:lnTo>
                  <a:lnTo>
                    <a:pt x="3166161" y="858119"/>
                  </a:lnTo>
                  <a:lnTo>
                    <a:pt x="3129660" y="891031"/>
                  </a:lnTo>
                </a:path>
                <a:path w="3248659" h="2681604">
                  <a:moveTo>
                    <a:pt x="2963672" y="175260"/>
                  </a:moveTo>
                  <a:lnTo>
                    <a:pt x="2966573" y="193043"/>
                  </a:lnTo>
                  <a:lnTo>
                    <a:pt x="2968593" y="210947"/>
                  </a:lnTo>
                  <a:lnTo>
                    <a:pt x="2969708" y="228945"/>
                  </a:lnTo>
                  <a:lnTo>
                    <a:pt x="2969895" y="247014"/>
                  </a:lnTo>
                </a:path>
                <a:path w="3248659" h="2681604">
                  <a:moveTo>
                    <a:pt x="2205862" y="91439"/>
                  </a:moveTo>
                  <a:lnTo>
                    <a:pt x="2218404" y="67097"/>
                  </a:lnTo>
                  <a:lnTo>
                    <a:pt x="2232755" y="43672"/>
                  </a:lnTo>
                  <a:lnTo>
                    <a:pt x="2248868" y="21270"/>
                  </a:lnTo>
                  <a:lnTo>
                    <a:pt x="2266696" y="0"/>
                  </a:lnTo>
                </a:path>
                <a:path w="3248659" h="2681604">
                  <a:moveTo>
                    <a:pt x="1637411" y="135127"/>
                  </a:moveTo>
                  <a:lnTo>
                    <a:pt x="1642836" y="114748"/>
                  </a:lnTo>
                  <a:lnTo>
                    <a:pt x="1649571" y="94773"/>
                  </a:lnTo>
                  <a:lnTo>
                    <a:pt x="1657592" y="75227"/>
                  </a:lnTo>
                  <a:lnTo>
                    <a:pt x="1666875" y="56134"/>
                  </a:lnTo>
                </a:path>
                <a:path w="3248659" h="2681604">
                  <a:moveTo>
                    <a:pt x="970279" y="161925"/>
                  </a:moveTo>
                  <a:lnTo>
                    <a:pt x="998698" y="178748"/>
                  </a:lnTo>
                  <a:lnTo>
                    <a:pt x="1025985" y="197167"/>
                  </a:lnTo>
                  <a:lnTo>
                    <a:pt x="1052058" y="217110"/>
                  </a:lnTo>
                  <a:lnTo>
                    <a:pt x="1076832" y="238505"/>
                  </a:lnTo>
                </a:path>
                <a:path w="3248659" h="2681604">
                  <a:moveTo>
                    <a:pt x="161162" y="763777"/>
                  </a:moveTo>
                  <a:lnTo>
                    <a:pt x="155283" y="743946"/>
                  </a:lnTo>
                  <a:lnTo>
                    <a:pt x="150225" y="723900"/>
                  </a:lnTo>
                  <a:lnTo>
                    <a:pt x="146000" y="703663"/>
                  </a:lnTo>
                  <a:lnTo>
                    <a:pt x="142620" y="683260"/>
                  </a:lnTo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30851" y="2957829"/>
            <a:ext cx="21183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Where </a:t>
            </a:r>
            <a:r>
              <a:rPr sz="1800" b="1" spc="-15" dirty="0">
                <a:latin typeface="Times New Roman"/>
                <a:cs typeface="Times New Roman"/>
              </a:rPr>
              <a:t>are </a:t>
            </a:r>
            <a:r>
              <a:rPr sz="1800" b="1" spc="-5" dirty="0">
                <a:latin typeface="Times New Roman"/>
                <a:cs typeface="Times New Roman"/>
              </a:rPr>
              <a:t>the photos </a:t>
            </a:r>
            <a:r>
              <a:rPr sz="1800" b="1" spc="-4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and videos </a:t>
            </a:r>
            <a:r>
              <a:rPr sz="1800" b="1" spc="5" dirty="0">
                <a:latin typeface="Times New Roman"/>
                <a:cs typeface="Times New Roman"/>
              </a:rPr>
              <a:t>we 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uploaded on </a:t>
            </a:r>
            <a:r>
              <a:rPr sz="1800" b="1" dirty="0">
                <a:latin typeface="Times New Roman"/>
                <a:cs typeface="Times New Roman"/>
              </a:rPr>
              <a:t> Facebook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stored?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17984" y="6464985"/>
            <a:ext cx="1663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8"/>
    </mc:Choice>
    <mc:Fallback>
      <p:transition spd="slow" advTm="7978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7721" y="2681732"/>
            <a:ext cx="52209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8065" algn="l"/>
              </a:tabLst>
            </a:pPr>
            <a:r>
              <a:rPr sz="4800" spc="-5" dirty="0">
                <a:latin typeface="Times New Roman"/>
                <a:cs typeface="Times New Roman"/>
              </a:rPr>
              <a:t>Platform	</a:t>
            </a:r>
            <a:r>
              <a:rPr sz="4800" dirty="0">
                <a:latin typeface="Times New Roman"/>
                <a:cs typeface="Times New Roman"/>
              </a:rPr>
              <a:t>as</a:t>
            </a:r>
            <a:r>
              <a:rPr sz="4800" spc="-6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a</a:t>
            </a:r>
            <a:r>
              <a:rPr sz="4800" spc="-4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Service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419480"/>
            <a:ext cx="8543290" cy="272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Overview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IaaS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PaaS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spc="-5" dirty="0">
                <a:latin typeface="Times New Roman"/>
                <a:cs typeface="Times New Roman"/>
              </a:rPr>
              <a:t>PaaS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Examples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spc="-5" dirty="0">
                <a:latin typeface="Times New Roman"/>
                <a:cs typeface="Times New Roman"/>
              </a:rPr>
              <a:t>PaaS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Benefits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Risks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142492"/>
            <a:ext cx="11663045" cy="533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PaaS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– Platform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as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Service</a:t>
            </a:r>
            <a:endParaRPr sz="2800">
              <a:latin typeface="Times New Roman"/>
              <a:cs typeface="Times New Roman"/>
            </a:endParaRPr>
          </a:p>
          <a:p>
            <a:pPr marL="355600" marR="226060" indent="-343535">
              <a:lnSpc>
                <a:spcPct val="100000"/>
              </a:lnSpc>
              <a:spcBef>
                <a:spcPts val="243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Platform as a service (PaaS) is a </a:t>
            </a:r>
            <a:r>
              <a:rPr sz="2000" b="1" dirty="0">
                <a:latin typeface="Times New Roman"/>
                <a:cs typeface="Times New Roman"/>
              </a:rPr>
              <a:t>complete development and deployment </a:t>
            </a:r>
            <a:r>
              <a:rPr sz="2000" b="1" spc="-5" dirty="0">
                <a:latin typeface="Times New Roman"/>
                <a:cs typeface="Times New Roman"/>
              </a:rPr>
              <a:t>environment </a:t>
            </a:r>
            <a:r>
              <a:rPr sz="2000" b="1" dirty="0">
                <a:latin typeface="Times New Roman"/>
                <a:cs typeface="Times New Roman"/>
              </a:rPr>
              <a:t>in the cloud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you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deliver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everything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</a:t>
            </a:r>
            <a:r>
              <a:rPr sz="2000" dirty="0">
                <a:latin typeface="Times New Roman"/>
                <a:cs typeface="Times New Roman"/>
              </a:rPr>
              <a:t> cloud-based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sophisticated,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cloud-enabled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enterprise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65" dirty="0">
                <a:latin typeface="Times New Roman"/>
                <a:cs typeface="Times New Roman"/>
              </a:rPr>
              <a:t>You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purchase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pay-as-you-go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 </a:t>
            </a:r>
            <a:r>
              <a:rPr sz="2000" dirty="0">
                <a:latin typeface="Times New Roman"/>
                <a:cs typeface="Times New Roman"/>
              </a:rPr>
              <a:t>them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Software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developers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take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advantage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PaaS solution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build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application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planning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offer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internet.</a:t>
            </a:r>
            <a:endParaRPr sz="2000">
              <a:latin typeface="Times New Roman"/>
              <a:cs typeface="Times New Roman"/>
            </a:endParaRPr>
          </a:p>
          <a:p>
            <a:pPr marL="355600" marR="1447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spc="-35" dirty="0">
                <a:latin typeface="Times New Roman"/>
                <a:cs typeface="Times New Roman"/>
              </a:rPr>
              <a:t>Web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developers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individual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stage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develop,</a:t>
            </a:r>
            <a:r>
              <a:rPr sz="2000" spc="-5" dirty="0">
                <a:latin typeface="Times New Roman"/>
                <a:cs typeface="Times New Roman"/>
              </a:rPr>
              <a:t> test,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websites.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Businesses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own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particularly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distinct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ring-fenced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testing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2700" y="3543300"/>
            <a:ext cx="1242059" cy="9464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2511" y="1072896"/>
            <a:ext cx="1222248" cy="914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142492"/>
            <a:ext cx="6424930" cy="441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PaaS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– Platform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as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Service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243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includes:</a:t>
            </a:r>
            <a:endParaRPr sz="20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networking</a:t>
            </a:r>
            <a:endParaRPr sz="20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Middleware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(such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IIS,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Tomcat,</a:t>
            </a:r>
            <a:r>
              <a:rPr sz="2000" dirty="0">
                <a:latin typeface="Times New Roman"/>
                <a:cs typeface="Times New Roman"/>
              </a:rPr>
              <a:t> Caching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Services)</a:t>
            </a:r>
            <a:endParaRPr sz="20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endParaRPr sz="20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Intelligence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(BI)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endParaRPr sz="20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systems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(SQL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Server,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Oracle,</a:t>
            </a:r>
            <a:endParaRPr sz="20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MySQL)</a:t>
            </a:r>
            <a:endParaRPr sz="20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buAutoNum type="arabicPeriod" startAt="6"/>
              <a:tabLst>
                <a:tab pos="927100" algn="l"/>
                <a:tab pos="927735" algn="l"/>
              </a:tabLst>
            </a:pPr>
            <a:r>
              <a:rPr sz="2000" spc="-5" dirty="0">
                <a:latin typeface="Times New Roman"/>
                <a:cs typeface="Times New Roman"/>
              </a:rPr>
              <a:t>Runtime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(JRE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.NET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Framework)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6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designed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support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complete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lifecycle: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Building,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Testing,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Deploying,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Managing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Updating.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7895" y="1495044"/>
            <a:ext cx="5164836" cy="43921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142492"/>
            <a:ext cx="20694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IaaS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vs.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PaaS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644" y="1260346"/>
            <a:ext cx="7115556" cy="54803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142492"/>
            <a:ext cx="20694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IaaS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vs.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PaaS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7806" y="1684273"/>
          <a:ext cx="10835640" cy="4598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8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1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130">
                <a:tc>
                  <a:txBody>
                    <a:bodyPr/>
                    <a:lstStyle/>
                    <a:p>
                      <a:pPr marL="91440" marR="2470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refers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cloud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model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provides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on-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demand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infrastructure services to the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customer.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infrastructure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may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refer to rentable resources such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computation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power,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storage,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load-balancer,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on.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27329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Platform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service (PaaS) is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 complete development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deployment environment in the cloud. It includes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infrastructure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well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 middleware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development tools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database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management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systems.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91440" marR="2451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IaaS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provider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is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responsible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for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managing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physical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resources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such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servers,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networking,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storage.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Virtualization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operating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are also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managed</a:t>
                      </a:r>
                      <a:r>
                        <a:rPr sz="18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provider.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45415" algn="just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PaaS model,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application and data are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managed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user,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whereas the physical components,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middleware,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operating system,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databases,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runtime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are handled by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provider.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Examples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include: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Amazon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EC2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indo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Azure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Rackspace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Compute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Engine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Examples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include: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indows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Azure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Force.com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NETSUITE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AT&amp;T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1968" y="1121663"/>
            <a:ext cx="960120" cy="5227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568007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Platform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Some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examples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NetSuite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Windows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Azure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Rackspace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Goog</a:t>
            </a:r>
            <a:r>
              <a:rPr sz="2400" b="1" spc="5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1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</a:t>
            </a:r>
            <a:r>
              <a:rPr sz="2400" b="1" spc="-15" dirty="0">
                <a:latin typeface="Times New Roman"/>
                <a:cs typeface="Times New Roman"/>
              </a:rPr>
              <a:t>p</a:t>
            </a:r>
            <a:r>
              <a:rPr sz="2400" b="1" spc="-5" dirty="0">
                <a:latin typeface="Times New Roman"/>
                <a:cs typeface="Times New Roman"/>
              </a:rPr>
              <a:t>p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</a:t>
            </a:r>
            <a:r>
              <a:rPr sz="2400" b="1" spc="-15" dirty="0">
                <a:latin typeface="Times New Roman"/>
                <a:cs typeface="Times New Roman"/>
              </a:rPr>
              <a:t>n</a:t>
            </a:r>
            <a:r>
              <a:rPr sz="2400" b="1" spc="-5" dirty="0">
                <a:latin typeface="Times New Roman"/>
                <a:cs typeface="Times New Roman"/>
              </a:rPr>
              <a:t>gine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99205" y="1532889"/>
            <a:ext cx="5090795" cy="5026660"/>
            <a:chOff x="3299205" y="1532889"/>
            <a:chExt cx="5090795" cy="5026660"/>
          </a:xfrm>
        </p:grpSpPr>
        <p:sp>
          <p:nvSpPr>
            <p:cNvPr id="4" name="object 4"/>
            <p:cNvSpPr/>
            <p:nvPr/>
          </p:nvSpPr>
          <p:spPr>
            <a:xfrm>
              <a:off x="3305555" y="1539239"/>
              <a:ext cx="5078095" cy="5013960"/>
            </a:xfrm>
            <a:custGeom>
              <a:avLst/>
              <a:gdLst/>
              <a:ahLst/>
              <a:cxnLst/>
              <a:rect l="l" t="t" r="r" b="b"/>
              <a:pathLst>
                <a:path w="5078095" h="5013959">
                  <a:moveTo>
                    <a:pt x="2538984" y="0"/>
                  </a:moveTo>
                  <a:lnTo>
                    <a:pt x="0" y="5013960"/>
                  </a:lnTo>
                  <a:lnTo>
                    <a:pt x="5077968" y="5013960"/>
                  </a:lnTo>
                  <a:lnTo>
                    <a:pt x="253898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5555" y="1539239"/>
              <a:ext cx="5078095" cy="5013960"/>
            </a:xfrm>
            <a:custGeom>
              <a:avLst/>
              <a:gdLst/>
              <a:ahLst/>
              <a:cxnLst/>
              <a:rect l="l" t="t" r="r" b="b"/>
              <a:pathLst>
                <a:path w="5078095" h="5013959">
                  <a:moveTo>
                    <a:pt x="0" y="5013960"/>
                  </a:moveTo>
                  <a:lnTo>
                    <a:pt x="2538984" y="0"/>
                  </a:lnTo>
                  <a:lnTo>
                    <a:pt x="5077968" y="5013960"/>
                  </a:lnTo>
                  <a:lnTo>
                    <a:pt x="0" y="5013960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91177" y="3402329"/>
              <a:ext cx="3510915" cy="1535430"/>
            </a:xfrm>
            <a:custGeom>
              <a:avLst/>
              <a:gdLst/>
              <a:ahLst/>
              <a:cxnLst/>
              <a:rect l="l" t="t" r="r" b="b"/>
              <a:pathLst>
                <a:path w="3510915" h="1535429">
                  <a:moveTo>
                    <a:pt x="848868" y="0"/>
                  </a:moveTo>
                  <a:lnTo>
                    <a:pt x="2694051" y="0"/>
                  </a:lnTo>
                </a:path>
                <a:path w="3510915" h="1535429">
                  <a:moveTo>
                    <a:pt x="0" y="1527048"/>
                  </a:moveTo>
                  <a:lnTo>
                    <a:pt x="3510661" y="1535176"/>
                  </a:lnTo>
                </a:path>
              </a:pathLst>
            </a:custGeom>
            <a:ln w="38100">
              <a:solidFill>
                <a:srgbClr val="A9D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5317" y="3612537"/>
              <a:ext cx="2305744" cy="11404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45317" y="3612537"/>
              <a:ext cx="2306320" cy="1141095"/>
            </a:xfrm>
            <a:custGeom>
              <a:avLst/>
              <a:gdLst/>
              <a:ahLst/>
              <a:cxnLst/>
              <a:rect l="l" t="t" r="r" b="b"/>
              <a:pathLst>
                <a:path w="2306320" h="1141095">
                  <a:moveTo>
                    <a:pt x="209841" y="375516"/>
                  </a:moveTo>
                  <a:lnTo>
                    <a:pt x="206638" y="336107"/>
                  </a:lnTo>
                  <a:lnTo>
                    <a:pt x="212684" y="297887"/>
                  </a:lnTo>
                  <a:lnTo>
                    <a:pt x="227345" y="261418"/>
                  </a:lnTo>
                  <a:lnTo>
                    <a:pt x="249987" y="227263"/>
                  </a:lnTo>
                  <a:lnTo>
                    <a:pt x="279977" y="195985"/>
                  </a:lnTo>
                  <a:lnTo>
                    <a:pt x="316680" y="168148"/>
                  </a:lnTo>
                  <a:lnTo>
                    <a:pt x="359462" y="144314"/>
                  </a:lnTo>
                  <a:lnTo>
                    <a:pt x="407689" y="125047"/>
                  </a:lnTo>
                  <a:lnTo>
                    <a:pt x="460727" y="110910"/>
                  </a:lnTo>
                  <a:lnTo>
                    <a:pt x="517943" y="102466"/>
                  </a:lnTo>
                  <a:lnTo>
                    <a:pt x="565922" y="100288"/>
                  </a:lnTo>
                  <a:lnTo>
                    <a:pt x="613583" y="102390"/>
                  </a:lnTo>
                  <a:lnTo>
                    <a:pt x="660306" y="108693"/>
                  </a:lnTo>
                  <a:lnTo>
                    <a:pt x="705468" y="119116"/>
                  </a:lnTo>
                  <a:lnTo>
                    <a:pt x="748448" y="133581"/>
                  </a:lnTo>
                  <a:lnTo>
                    <a:pt x="776466" y="104572"/>
                  </a:lnTo>
                  <a:lnTo>
                    <a:pt x="810690" y="80094"/>
                  </a:lnTo>
                  <a:lnTo>
                    <a:pt x="850034" y="60367"/>
                  </a:lnTo>
                  <a:lnTo>
                    <a:pt x="893414" y="45614"/>
                  </a:lnTo>
                  <a:lnTo>
                    <a:pt x="939745" y="36056"/>
                  </a:lnTo>
                  <a:lnTo>
                    <a:pt x="987942" y="31915"/>
                  </a:lnTo>
                  <a:lnTo>
                    <a:pt x="1036919" y="33411"/>
                  </a:lnTo>
                  <a:lnTo>
                    <a:pt x="1085593" y="40768"/>
                  </a:lnTo>
                  <a:lnTo>
                    <a:pt x="1132877" y="54206"/>
                  </a:lnTo>
                  <a:lnTo>
                    <a:pt x="1183758" y="77494"/>
                  </a:lnTo>
                  <a:lnTo>
                    <a:pt x="1198917" y="86845"/>
                  </a:lnTo>
                  <a:lnTo>
                    <a:pt x="1228246" y="56528"/>
                  </a:lnTo>
                  <a:lnTo>
                    <a:pt x="1265781" y="32263"/>
                  </a:lnTo>
                  <a:lnTo>
                    <a:pt x="1309652" y="14472"/>
                  </a:lnTo>
                  <a:lnTo>
                    <a:pt x="1357988" y="3577"/>
                  </a:lnTo>
                  <a:lnTo>
                    <a:pt x="1408919" y="0"/>
                  </a:lnTo>
                  <a:lnTo>
                    <a:pt x="1460574" y="4162"/>
                  </a:lnTo>
                  <a:lnTo>
                    <a:pt x="1511083" y="16487"/>
                  </a:lnTo>
                  <a:lnTo>
                    <a:pt x="1555470" y="35949"/>
                  </a:lnTo>
                  <a:lnTo>
                    <a:pt x="1592236" y="61699"/>
                  </a:lnTo>
                  <a:lnTo>
                    <a:pt x="1629985" y="37245"/>
                  </a:lnTo>
                  <a:lnTo>
                    <a:pt x="1672911" y="18896"/>
                  </a:lnTo>
                  <a:lnTo>
                    <a:pt x="1719549" y="6732"/>
                  </a:lnTo>
                  <a:lnTo>
                    <a:pt x="1768433" y="834"/>
                  </a:lnTo>
                  <a:lnTo>
                    <a:pt x="1818096" y="1282"/>
                  </a:lnTo>
                  <a:lnTo>
                    <a:pt x="1867074" y="8156"/>
                  </a:lnTo>
                  <a:lnTo>
                    <a:pt x="1913900" y="21537"/>
                  </a:lnTo>
                  <a:lnTo>
                    <a:pt x="1957107" y="41506"/>
                  </a:lnTo>
                  <a:lnTo>
                    <a:pt x="2013987" y="87400"/>
                  </a:lnTo>
                  <a:lnTo>
                    <a:pt x="2044483" y="143487"/>
                  </a:lnTo>
                  <a:lnTo>
                    <a:pt x="2098250" y="157396"/>
                  </a:lnTo>
                  <a:lnTo>
                    <a:pt x="2145383" y="177636"/>
                  </a:lnTo>
                  <a:lnTo>
                    <a:pt x="2185083" y="203260"/>
                  </a:lnTo>
                  <a:lnTo>
                    <a:pt x="2216552" y="233323"/>
                  </a:lnTo>
                  <a:lnTo>
                    <a:pt x="2238990" y="266881"/>
                  </a:lnTo>
                  <a:lnTo>
                    <a:pt x="2251598" y="302989"/>
                  </a:lnTo>
                  <a:lnTo>
                    <a:pt x="2253577" y="340700"/>
                  </a:lnTo>
                  <a:lnTo>
                    <a:pt x="2244127" y="379072"/>
                  </a:lnTo>
                  <a:lnTo>
                    <a:pt x="2241315" y="385447"/>
                  </a:lnTo>
                  <a:lnTo>
                    <a:pt x="2238206" y="391787"/>
                  </a:lnTo>
                  <a:lnTo>
                    <a:pt x="2234787" y="398056"/>
                  </a:lnTo>
                  <a:lnTo>
                    <a:pt x="2231046" y="404218"/>
                  </a:lnTo>
                  <a:lnTo>
                    <a:pt x="2262993" y="437453"/>
                  </a:lnTo>
                  <a:lnTo>
                    <a:pt x="2286001" y="472759"/>
                  </a:lnTo>
                  <a:lnTo>
                    <a:pt x="2300206" y="509432"/>
                  </a:lnTo>
                  <a:lnTo>
                    <a:pt x="2305744" y="546768"/>
                  </a:lnTo>
                  <a:lnTo>
                    <a:pt x="2302754" y="584065"/>
                  </a:lnTo>
                  <a:lnTo>
                    <a:pt x="2291369" y="620619"/>
                  </a:lnTo>
                  <a:lnTo>
                    <a:pt x="2271728" y="655727"/>
                  </a:lnTo>
                  <a:lnTo>
                    <a:pt x="2243966" y="688685"/>
                  </a:lnTo>
                  <a:lnTo>
                    <a:pt x="2208219" y="718791"/>
                  </a:lnTo>
                  <a:lnTo>
                    <a:pt x="2164625" y="745340"/>
                  </a:lnTo>
                  <a:lnTo>
                    <a:pt x="2126089" y="762770"/>
                  </a:lnTo>
                  <a:lnTo>
                    <a:pt x="2084742" y="776677"/>
                  </a:lnTo>
                  <a:lnTo>
                    <a:pt x="2041110" y="786916"/>
                  </a:lnTo>
                  <a:lnTo>
                    <a:pt x="1995715" y="793346"/>
                  </a:lnTo>
                  <a:lnTo>
                    <a:pt x="1990330" y="830605"/>
                  </a:lnTo>
                  <a:lnTo>
                    <a:pt x="1952427" y="897829"/>
                  </a:lnTo>
                  <a:lnTo>
                    <a:pt x="1921667" y="926628"/>
                  </a:lnTo>
                  <a:lnTo>
                    <a:pt x="1884207" y="951443"/>
                  </a:lnTo>
                  <a:lnTo>
                    <a:pt x="1840926" y="971691"/>
                  </a:lnTo>
                  <a:lnTo>
                    <a:pt x="1792702" y="986790"/>
                  </a:lnTo>
                  <a:lnTo>
                    <a:pt x="1740416" y="996158"/>
                  </a:lnTo>
                  <a:lnTo>
                    <a:pt x="1684946" y="999213"/>
                  </a:lnTo>
                  <a:lnTo>
                    <a:pt x="1642608" y="997042"/>
                  </a:lnTo>
                  <a:lnTo>
                    <a:pt x="1601317" y="990989"/>
                  </a:lnTo>
                  <a:lnTo>
                    <a:pt x="1561645" y="981175"/>
                  </a:lnTo>
                  <a:lnTo>
                    <a:pt x="1524164" y="967717"/>
                  </a:lnTo>
                  <a:lnTo>
                    <a:pt x="1505003" y="1001341"/>
                  </a:lnTo>
                  <a:lnTo>
                    <a:pt x="1479432" y="1031944"/>
                  </a:lnTo>
                  <a:lnTo>
                    <a:pt x="1448146" y="1059275"/>
                  </a:lnTo>
                  <a:lnTo>
                    <a:pt x="1411837" y="1083083"/>
                  </a:lnTo>
                  <a:lnTo>
                    <a:pt x="1371200" y="1103116"/>
                  </a:lnTo>
                  <a:lnTo>
                    <a:pt x="1326929" y="1119125"/>
                  </a:lnTo>
                  <a:lnTo>
                    <a:pt x="1279718" y="1130858"/>
                  </a:lnTo>
                  <a:lnTo>
                    <a:pt x="1230260" y="1138066"/>
                  </a:lnTo>
                  <a:lnTo>
                    <a:pt x="1179249" y="1140496"/>
                  </a:lnTo>
                  <a:lnTo>
                    <a:pt x="1127380" y="1137898"/>
                  </a:lnTo>
                  <a:lnTo>
                    <a:pt x="1075346" y="1130023"/>
                  </a:lnTo>
                  <a:lnTo>
                    <a:pt x="1017758" y="1114441"/>
                  </a:lnTo>
                  <a:lnTo>
                    <a:pt x="965348" y="1092621"/>
                  </a:lnTo>
                  <a:lnTo>
                    <a:pt x="919202" y="1065086"/>
                  </a:lnTo>
                  <a:lnTo>
                    <a:pt x="880401" y="1032360"/>
                  </a:lnTo>
                  <a:lnTo>
                    <a:pt x="834503" y="1048498"/>
                  </a:lnTo>
                  <a:lnTo>
                    <a:pt x="787078" y="1060398"/>
                  </a:lnTo>
                  <a:lnTo>
                    <a:pt x="738654" y="1068149"/>
                  </a:lnTo>
                  <a:lnTo>
                    <a:pt x="689759" y="1071842"/>
                  </a:lnTo>
                  <a:lnTo>
                    <a:pt x="640923" y="1071565"/>
                  </a:lnTo>
                  <a:lnTo>
                    <a:pt x="592673" y="1067408"/>
                  </a:lnTo>
                  <a:lnTo>
                    <a:pt x="545539" y="1059462"/>
                  </a:lnTo>
                  <a:lnTo>
                    <a:pt x="500049" y="1047816"/>
                  </a:lnTo>
                  <a:lnTo>
                    <a:pt x="456732" y="1032561"/>
                  </a:lnTo>
                  <a:lnTo>
                    <a:pt x="416115" y="1013785"/>
                  </a:lnTo>
                  <a:lnTo>
                    <a:pt x="378729" y="991579"/>
                  </a:lnTo>
                  <a:lnTo>
                    <a:pt x="345100" y="966033"/>
                  </a:lnTo>
                  <a:lnTo>
                    <a:pt x="315759" y="937237"/>
                  </a:lnTo>
                  <a:lnTo>
                    <a:pt x="312838" y="933935"/>
                  </a:lnTo>
                  <a:lnTo>
                    <a:pt x="311314" y="932284"/>
                  </a:lnTo>
                  <a:lnTo>
                    <a:pt x="257705" y="932351"/>
                  </a:lnTo>
                  <a:lnTo>
                    <a:pt x="207096" y="924503"/>
                  </a:lnTo>
                  <a:lnTo>
                    <a:pt x="161045" y="909564"/>
                  </a:lnTo>
                  <a:lnTo>
                    <a:pt x="121104" y="888357"/>
                  </a:lnTo>
                  <a:lnTo>
                    <a:pt x="88831" y="861708"/>
                  </a:lnTo>
                  <a:lnTo>
                    <a:pt x="65779" y="830440"/>
                  </a:lnTo>
                  <a:lnTo>
                    <a:pt x="53101" y="761296"/>
                  </a:lnTo>
                  <a:lnTo>
                    <a:pt x="63521" y="728369"/>
                  </a:lnTo>
                  <a:lnTo>
                    <a:pt x="84204" y="697705"/>
                  </a:lnTo>
                  <a:lnTo>
                    <a:pt x="114591" y="670410"/>
                  </a:lnTo>
                  <a:lnTo>
                    <a:pt x="65648" y="644536"/>
                  </a:lnTo>
                  <a:lnTo>
                    <a:pt x="29708" y="611971"/>
                  </a:lnTo>
                  <a:lnTo>
                    <a:pt x="7562" y="574763"/>
                  </a:lnTo>
                  <a:lnTo>
                    <a:pt x="0" y="534962"/>
                  </a:lnTo>
                  <a:lnTo>
                    <a:pt x="7811" y="494617"/>
                  </a:lnTo>
                  <a:lnTo>
                    <a:pt x="31787" y="455780"/>
                  </a:lnTo>
                  <a:lnTo>
                    <a:pt x="64740" y="426345"/>
                  </a:lnTo>
                  <a:lnTo>
                    <a:pt x="106336" y="403186"/>
                  </a:lnTo>
                  <a:lnTo>
                    <a:pt x="154695" y="387146"/>
                  </a:lnTo>
                  <a:lnTo>
                    <a:pt x="207936" y="379072"/>
                  </a:lnTo>
                  <a:lnTo>
                    <a:pt x="209841" y="375516"/>
                  </a:lnTo>
                  <a:close/>
                </a:path>
                <a:path w="2306320" h="1141095">
                  <a:moveTo>
                    <a:pt x="252132" y="687047"/>
                  </a:moveTo>
                  <a:lnTo>
                    <a:pt x="216894" y="687110"/>
                  </a:lnTo>
                  <a:lnTo>
                    <a:pt x="182250" y="683554"/>
                  </a:lnTo>
                  <a:lnTo>
                    <a:pt x="148798" y="676474"/>
                  </a:lnTo>
                  <a:lnTo>
                    <a:pt x="117131" y="665965"/>
                  </a:lnTo>
                </a:path>
                <a:path w="2306320" h="1141095">
                  <a:moveTo>
                    <a:pt x="371258" y="917171"/>
                  </a:moveTo>
                  <a:lnTo>
                    <a:pt x="356887" y="920667"/>
                  </a:lnTo>
                  <a:lnTo>
                    <a:pt x="342207" y="923521"/>
                  </a:lnTo>
                  <a:lnTo>
                    <a:pt x="327288" y="925707"/>
                  </a:lnTo>
                  <a:lnTo>
                    <a:pt x="312203" y="927204"/>
                  </a:lnTo>
                </a:path>
                <a:path w="2306320" h="1141095">
                  <a:moveTo>
                    <a:pt x="880274" y="1027788"/>
                  </a:moveTo>
                  <a:lnTo>
                    <a:pt x="870039" y="1016818"/>
                  </a:lnTo>
                  <a:lnTo>
                    <a:pt x="860684" y="1005467"/>
                  </a:lnTo>
                  <a:lnTo>
                    <a:pt x="852235" y="993783"/>
                  </a:lnTo>
                  <a:lnTo>
                    <a:pt x="844714" y="981814"/>
                  </a:lnTo>
                </a:path>
                <a:path w="2306320" h="1141095">
                  <a:moveTo>
                    <a:pt x="1538515" y="913234"/>
                  </a:moveTo>
                  <a:lnTo>
                    <a:pt x="1536471" y="926041"/>
                  </a:lnTo>
                  <a:lnTo>
                    <a:pt x="1533403" y="938729"/>
                  </a:lnTo>
                  <a:lnTo>
                    <a:pt x="1529335" y="951274"/>
                  </a:lnTo>
                  <a:lnTo>
                    <a:pt x="1524291" y="963653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3486" y="4211447"/>
              <a:ext cx="179324" cy="1944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55158" y="3670554"/>
              <a:ext cx="2020570" cy="414020"/>
            </a:xfrm>
            <a:custGeom>
              <a:avLst/>
              <a:gdLst/>
              <a:ahLst/>
              <a:cxnLst/>
              <a:rect l="l" t="t" r="r" b="b"/>
              <a:pathLst>
                <a:path w="2020570" h="414020">
                  <a:moveTo>
                    <a:pt x="2020189" y="343408"/>
                  </a:moveTo>
                  <a:lnTo>
                    <a:pt x="2005480" y="363263"/>
                  </a:lnTo>
                  <a:lnTo>
                    <a:pt x="1987581" y="381762"/>
                  </a:lnTo>
                  <a:lnTo>
                    <a:pt x="1966682" y="398736"/>
                  </a:lnTo>
                  <a:lnTo>
                    <a:pt x="1942972" y="414020"/>
                  </a:lnTo>
                </a:path>
                <a:path w="2020570" h="414020">
                  <a:moveTo>
                    <a:pt x="1834895" y="81407"/>
                  </a:moveTo>
                  <a:lnTo>
                    <a:pt x="1836854" y="89715"/>
                  </a:lnTo>
                  <a:lnTo>
                    <a:pt x="1838182" y="98059"/>
                  </a:lnTo>
                  <a:lnTo>
                    <a:pt x="1838914" y="106427"/>
                  </a:lnTo>
                  <a:lnTo>
                    <a:pt x="1839087" y="114808"/>
                  </a:lnTo>
                </a:path>
                <a:path w="2020570" h="414020">
                  <a:moveTo>
                    <a:pt x="1342136" y="42545"/>
                  </a:moveTo>
                  <a:lnTo>
                    <a:pt x="1350271" y="31218"/>
                  </a:lnTo>
                  <a:lnTo>
                    <a:pt x="1359598" y="20320"/>
                  </a:lnTo>
                  <a:lnTo>
                    <a:pt x="1370068" y="9898"/>
                  </a:lnTo>
                  <a:lnTo>
                    <a:pt x="1381632" y="0"/>
                  </a:lnTo>
                </a:path>
                <a:path w="2020570" h="414020">
                  <a:moveTo>
                    <a:pt x="972312" y="62865"/>
                  </a:moveTo>
                  <a:lnTo>
                    <a:pt x="975808" y="53415"/>
                  </a:lnTo>
                  <a:lnTo>
                    <a:pt x="980186" y="44132"/>
                  </a:lnTo>
                  <a:lnTo>
                    <a:pt x="985420" y="35040"/>
                  </a:lnTo>
                  <a:lnTo>
                    <a:pt x="991488" y="26162"/>
                  </a:lnTo>
                </a:path>
                <a:path w="2020570" h="414020">
                  <a:moveTo>
                    <a:pt x="538352" y="75311"/>
                  </a:moveTo>
                  <a:lnTo>
                    <a:pt x="556849" y="83117"/>
                  </a:lnTo>
                  <a:lnTo>
                    <a:pt x="574595" y="91662"/>
                  </a:lnTo>
                  <a:lnTo>
                    <a:pt x="591556" y="100921"/>
                  </a:lnTo>
                  <a:lnTo>
                    <a:pt x="607694" y="110871"/>
                  </a:lnTo>
                </a:path>
                <a:path w="2020570" h="414020">
                  <a:moveTo>
                    <a:pt x="12064" y="354965"/>
                  </a:moveTo>
                  <a:lnTo>
                    <a:pt x="8233" y="345699"/>
                  </a:lnTo>
                  <a:lnTo>
                    <a:pt x="4937" y="336375"/>
                  </a:lnTo>
                  <a:lnTo>
                    <a:pt x="2188" y="326979"/>
                  </a:lnTo>
                  <a:lnTo>
                    <a:pt x="0" y="317500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28817" y="3979545"/>
            <a:ext cx="579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P</a:t>
            </a:r>
            <a:r>
              <a:rPr sz="2000" b="1" spc="5" dirty="0">
                <a:latin typeface="Times New Roman"/>
                <a:cs typeface="Times New Roman"/>
              </a:rPr>
              <a:t>aaS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300" y="4297679"/>
            <a:ext cx="2459990" cy="2222500"/>
            <a:chOff x="876300" y="4297679"/>
            <a:chExt cx="2459990" cy="22225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" y="4977383"/>
              <a:ext cx="2459736" cy="15422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300" y="4297679"/>
              <a:ext cx="2273808" cy="49682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11183" y="3959352"/>
            <a:ext cx="1018031" cy="10180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6876" y="3401567"/>
            <a:ext cx="1775460" cy="88849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53728" y="5407152"/>
            <a:ext cx="1606296" cy="111252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699" y="1142492"/>
            <a:ext cx="11640185" cy="441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PaaS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Benefits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Reduced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Development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  <a:p>
            <a:pPr marL="469900" marR="10604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provider.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development team need not configure or </a:t>
            </a:r>
            <a:r>
              <a:rPr sz="2000" spc="-5" dirty="0">
                <a:latin typeface="Times New Roman"/>
                <a:cs typeface="Times New Roman"/>
              </a:rPr>
              <a:t>maintain them. </a:t>
            </a:r>
            <a:r>
              <a:rPr sz="2000" dirty="0">
                <a:latin typeface="Times New Roman"/>
                <a:cs typeface="Times New Roman"/>
              </a:rPr>
              <a:t>This saves </a:t>
            </a:r>
            <a:r>
              <a:rPr sz="2000" spc="-10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and results in faster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Support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Different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Programming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Languages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programming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languages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develop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 </a:t>
            </a:r>
            <a:r>
              <a:rPr sz="2000" dirty="0">
                <a:latin typeface="Times New Roman"/>
                <a:cs typeface="Times New Roman"/>
              </a:rPr>
              <a:t>web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enterprise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same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platform.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Easy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Collaboration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Remote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Distributed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-35" dirty="0">
                <a:latin typeface="Times New Roman"/>
                <a:cs typeface="Times New Roman"/>
              </a:rPr>
              <a:t>Teams</a:t>
            </a:r>
            <a:endParaRPr sz="20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today’s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world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freelancing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outsourcing,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team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distributed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locations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over the world. PaaS services </a:t>
            </a:r>
            <a:r>
              <a:rPr sz="2000" spc="-5" dirty="0">
                <a:latin typeface="Times New Roman"/>
                <a:cs typeface="Times New Roman"/>
              </a:rPr>
              <a:t>make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possible </a:t>
            </a:r>
            <a:r>
              <a:rPr sz="2000" dirty="0">
                <a:latin typeface="Times New Roman"/>
                <a:cs typeface="Times New Roman"/>
              </a:rPr>
              <a:t>for these distributed </a:t>
            </a:r>
            <a:r>
              <a:rPr sz="2000" spc="-10" dirty="0">
                <a:latin typeface="Times New Roman"/>
                <a:cs typeface="Times New Roman"/>
              </a:rPr>
              <a:t>teams </a:t>
            </a:r>
            <a:r>
              <a:rPr sz="2000" dirty="0">
                <a:latin typeface="Times New Roman"/>
                <a:cs typeface="Times New Roman"/>
              </a:rPr>
              <a:t>to collaborate 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access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same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platform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anywhere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699" y="5840069"/>
            <a:ext cx="1129093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H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gh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Development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pabil</a:t>
            </a:r>
            <a:r>
              <a:rPr sz="2000" b="1" spc="-15" dirty="0">
                <a:latin typeface="Times New Roman"/>
                <a:cs typeface="Times New Roman"/>
              </a:rPr>
              <a:t>i</a:t>
            </a:r>
            <a:r>
              <a:rPr sz="2000" b="1" spc="-10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i</a:t>
            </a:r>
            <a:r>
              <a:rPr sz="2000" b="1" spc="-10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s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w</a:t>
            </a:r>
            <a:r>
              <a:rPr sz="2000" b="1" dirty="0">
                <a:latin typeface="Times New Roman"/>
                <a:cs typeface="Times New Roman"/>
              </a:rPr>
              <a:t>ithout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Additional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St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ff</a:t>
            </a:r>
            <a:endParaRPr sz="20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maintain,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upgrade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middleware,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thus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eliminating</a:t>
            </a:r>
            <a:r>
              <a:rPr sz="2000" dirty="0">
                <a:latin typeface="Times New Roman"/>
                <a:cs typeface="Times New Roman"/>
              </a:rPr>
              <a:t> the need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staff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tasks.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121663"/>
            <a:ext cx="1981200" cy="6614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1556" y="3730752"/>
            <a:ext cx="1805940" cy="9037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650980" cy="411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PaaS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Risks: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2000" dirty="0">
                <a:latin typeface="Times New Roman"/>
                <a:cs typeface="Times New Roman"/>
              </a:rPr>
              <a:t>Although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benefits,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5" dirty="0">
                <a:latin typeface="Times New Roman"/>
                <a:cs typeface="Times New Roman"/>
              </a:rPr>
              <a:t> also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disadvantages: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65" dirty="0">
                <a:latin typeface="Times New Roman"/>
                <a:cs typeface="Times New Roman"/>
              </a:rPr>
              <a:t>You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</a:t>
            </a:r>
            <a:r>
              <a:rPr sz="2000" dirty="0">
                <a:latin typeface="Times New Roman"/>
                <a:cs typeface="Times New Roman"/>
              </a:rPr>
              <a:t> 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189865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PaaS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less</a:t>
            </a:r>
            <a:r>
              <a:rPr sz="2000" dirty="0">
                <a:latin typeface="Times New Roman"/>
                <a:cs typeface="Times New Roman"/>
              </a:rPr>
              <a:t> flexible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 IaaS.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example,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cannot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delete </a:t>
            </a:r>
            <a:r>
              <a:rPr sz="2000" dirty="0">
                <a:latin typeface="Times New Roman"/>
                <a:cs typeface="Times New Roman"/>
              </a:rPr>
              <a:t>several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predefined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programming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result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vendor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lock-in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you</a:t>
            </a:r>
            <a:r>
              <a:rPr sz="2000" dirty="0">
                <a:latin typeface="Times New Roman"/>
                <a:cs typeface="Times New Roman"/>
              </a:rPr>
              <a:t> have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use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languages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offered.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Migration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difficult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existing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7752" y="4756403"/>
            <a:ext cx="1600200" cy="1600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95688" y="1146047"/>
            <a:ext cx="1895855" cy="16581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5717" y="2681732"/>
            <a:ext cx="5287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5375" algn="l"/>
              </a:tabLst>
            </a:pPr>
            <a:r>
              <a:rPr sz="4800" spc="-5" dirty="0">
                <a:latin typeface="Times New Roman"/>
                <a:cs typeface="Times New Roman"/>
              </a:rPr>
              <a:t>Software	as</a:t>
            </a:r>
            <a:r>
              <a:rPr sz="4800" spc="-6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a</a:t>
            </a:r>
            <a:r>
              <a:rPr sz="4800" spc="-4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Service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79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34313"/>
            <a:ext cx="77311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All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are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stored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Facebook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servers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located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all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across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globe.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9211" y="1697735"/>
            <a:ext cx="6545580" cy="4914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419480"/>
            <a:ext cx="8543290" cy="4189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Overview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SaaS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Examples</a:t>
            </a:r>
            <a:endParaRPr sz="2400">
              <a:latin typeface="Times New Roman"/>
              <a:cs typeface="Times New Roman"/>
            </a:endParaRPr>
          </a:p>
          <a:p>
            <a:pPr marL="1172210" lvl="1" indent="-343535">
              <a:lnSpc>
                <a:spcPct val="100000"/>
              </a:lnSpc>
              <a:buFont typeface="Arial"/>
              <a:buChar char="•"/>
              <a:tabLst>
                <a:tab pos="1172210" algn="l"/>
                <a:tab pos="1172845" algn="l"/>
              </a:tabLst>
            </a:pPr>
            <a:r>
              <a:rPr sz="2400" spc="-15" dirty="0">
                <a:latin typeface="Times New Roman"/>
                <a:cs typeface="Times New Roman"/>
              </a:rPr>
              <a:t>Office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365</a:t>
            </a:r>
            <a:endParaRPr sz="2400">
              <a:latin typeface="Times New Roman"/>
              <a:cs typeface="Times New Roman"/>
            </a:endParaRPr>
          </a:p>
          <a:p>
            <a:pPr marL="1172210" lvl="1" indent="-343535">
              <a:lnSpc>
                <a:spcPct val="100000"/>
              </a:lnSpc>
              <a:buFont typeface="Arial"/>
              <a:buChar char="•"/>
              <a:tabLst>
                <a:tab pos="1172210" algn="l"/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Google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  <a:p>
            <a:pPr marL="1172210" lvl="1" indent="-343535">
              <a:lnSpc>
                <a:spcPct val="100000"/>
              </a:lnSpc>
              <a:buFont typeface="Arial"/>
              <a:buChar char="•"/>
              <a:tabLst>
                <a:tab pos="1172210" algn="l"/>
                <a:tab pos="1172845" algn="l"/>
              </a:tabLst>
            </a:pPr>
            <a:r>
              <a:rPr sz="2400" dirty="0">
                <a:latin typeface="Times New Roman"/>
                <a:cs typeface="Times New Roman"/>
              </a:rPr>
              <a:t>Salesforce.com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dirty="0">
                <a:latin typeface="Times New Roman"/>
                <a:cs typeface="Times New Roman"/>
              </a:rPr>
              <a:t>Evaluating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spc="-5" dirty="0">
                <a:latin typeface="Times New Roman"/>
                <a:cs typeface="Times New Roman"/>
              </a:rPr>
              <a:t>Impact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SaaS</a:t>
            </a:r>
            <a:endParaRPr sz="2400">
              <a:latin typeface="Times New Roman"/>
              <a:cs typeface="Times New Roman"/>
            </a:endParaRPr>
          </a:p>
          <a:p>
            <a:pPr marL="715010" indent="-343535">
              <a:lnSpc>
                <a:spcPct val="100000"/>
              </a:lnSpc>
              <a:buFont typeface="Arial"/>
              <a:buChar char="•"/>
              <a:tabLst>
                <a:tab pos="715010" algn="l"/>
                <a:tab pos="715645" algn="l"/>
              </a:tabLst>
            </a:pPr>
            <a:r>
              <a:rPr sz="2400" spc="-5" dirty="0">
                <a:latin typeface="Times New Roman"/>
                <a:cs typeface="Times New Roman"/>
              </a:rPr>
              <a:t>Benefits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Risks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629390" cy="472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Times New Roman"/>
                <a:cs typeface="Times New Roman"/>
              </a:rPr>
              <a:t>Software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as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Service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– </a:t>
            </a:r>
            <a:r>
              <a:rPr sz="2800" b="1" dirty="0">
                <a:latin typeface="Times New Roman"/>
                <a:cs typeface="Times New Roman"/>
              </a:rPr>
              <a:t>SaaS</a:t>
            </a:r>
            <a:endParaRPr sz="2800">
              <a:latin typeface="Times New Roman"/>
              <a:cs typeface="Times New Roman"/>
            </a:endParaRPr>
          </a:p>
          <a:p>
            <a:pPr marL="355600" marR="238125" indent="-343535">
              <a:lnSpc>
                <a:spcPct val="100000"/>
              </a:lnSpc>
              <a:spcBef>
                <a:spcPts val="243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(SaaS)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 cloud-based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Internet.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Common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email,</a:t>
            </a:r>
            <a:r>
              <a:rPr sz="2000" dirty="0">
                <a:latin typeface="Times New Roman"/>
                <a:cs typeface="Times New Roman"/>
              </a:rPr>
              <a:t> calendaring,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Microsoft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365.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complete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purchase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pay-as-you-go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25654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65" dirty="0">
                <a:latin typeface="Times New Roman"/>
                <a:cs typeface="Times New Roman"/>
              </a:rPr>
              <a:t>You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app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usually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 </a:t>
            </a:r>
            <a:r>
              <a:rPr sz="2000" spc="-15" dirty="0">
                <a:latin typeface="Times New Roman"/>
                <a:cs typeface="Times New Roman"/>
              </a:rPr>
              <a:t>browser. </a:t>
            </a:r>
            <a:r>
              <a:rPr sz="2000" dirty="0">
                <a:latin typeface="Times New Roman"/>
                <a:cs typeface="Times New Roman"/>
              </a:rPr>
              <a:t>All of the underlying </a:t>
            </a:r>
            <a:r>
              <a:rPr sz="2000" spc="-5" dirty="0">
                <a:latin typeface="Times New Roman"/>
                <a:cs typeface="Times New Roman"/>
              </a:rPr>
              <a:t>infrastructure, </a:t>
            </a:r>
            <a:r>
              <a:rPr sz="2000" dirty="0">
                <a:latin typeface="Times New Roman"/>
                <a:cs typeface="Times New Roman"/>
              </a:rPr>
              <a:t>middleware, app software, and app data are </a:t>
            </a:r>
            <a:r>
              <a:rPr sz="2000" spc="-5" dirty="0">
                <a:latin typeface="Times New Roman"/>
                <a:cs typeface="Times New Roman"/>
              </a:rPr>
              <a:t>located </a:t>
            </a:r>
            <a:r>
              <a:rPr sz="2000" dirty="0">
                <a:latin typeface="Times New Roman"/>
                <a:cs typeface="Times New Roman"/>
              </a:rPr>
              <a:t>in 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provider’s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center.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215900" indent="-343535" algn="just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service </a:t>
            </a:r>
            <a:r>
              <a:rPr sz="2000" dirty="0">
                <a:latin typeface="Times New Roman"/>
                <a:cs typeface="Times New Roman"/>
              </a:rPr>
              <a:t>provider </a:t>
            </a:r>
            <a:r>
              <a:rPr sz="2000" spc="-5" dirty="0">
                <a:latin typeface="Times New Roman"/>
                <a:cs typeface="Times New Roman"/>
              </a:rPr>
              <a:t>manages </a:t>
            </a:r>
            <a:r>
              <a:rPr sz="2000" dirty="0">
                <a:latin typeface="Times New Roman"/>
                <a:cs typeface="Times New Roman"/>
              </a:rPr>
              <a:t>the hardware and software, and with the </a:t>
            </a:r>
            <a:r>
              <a:rPr sz="2000" spc="-5" dirty="0">
                <a:latin typeface="Times New Roman"/>
                <a:cs typeface="Times New Roman"/>
              </a:rPr>
              <a:t>appropriate </a:t>
            </a:r>
            <a:r>
              <a:rPr sz="2000" dirty="0">
                <a:latin typeface="Times New Roman"/>
                <a:cs typeface="Times New Roman"/>
              </a:rPr>
              <a:t>service </a:t>
            </a:r>
            <a:r>
              <a:rPr sz="2000" spc="-5" dirty="0">
                <a:latin typeface="Times New Roman"/>
                <a:cs typeface="Times New Roman"/>
              </a:rPr>
              <a:t>agreement, </a:t>
            </a:r>
            <a:r>
              <a:rPr sz="2000" dirty="0">
                <a:latin typeface="Times New Roman"/>
                <a:cs typeface="Times New Roman"/>
              </a:rPr>
              <a:t>it will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ensure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availability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quickly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up-and-running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app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minimal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upfront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707" y="5544311"/>
            <a:ext cx="1735836" cy="10165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0807700" cy="502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Times New Roman"/>
                <a:cs typeface="Times New Roman"/>
              </a:rPr>
              <a:t>Traditional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Software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vs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SaaS</a:t>
            </a:r>
            <a:endParaRPr sz="2800">
              <a:latin typeface="Times New Roman"/>
              <a:cs typeface="Times New Roman"/>
            </a:endParaRPr>
          </a:p>
          <a:p>
            <a:pPr marL="12700" marR="60325">
              <a:lnSpc>
                <a:spcPct val="100000"/>
              </a:lnSpc>
              <a:spcBef>
                <a:spcPts val="2435"/>
              </a:spcBef>
            </a:pPr>
            <a:r>
              <a:rPr sz="2000" dirty="0">
                <a:latin typeface="Times New Roman"/>
                <a:cs typeface="Times New Roman"/>
              </a:rPr>
              <a:t>SaaS products are generally prebuilt and </a:t>
            </a:r>
            <a:r>
              <a:rPr sz="2000" spc="-5" dirty="0">
                <a:latin typeface="Times New Roman"/>
                <a:cs typeface="Times New Roman"/>
              </a:rPr>
              <a:t>consumed </a:t>
            </a:r>
            <a:r>
              <a:rPr sz="2000" dirty="0">
                <a:latin typeface="Times New Roman"/>
                <a:cs typeface="Times New Roman"/>
              </a:rPr>
              <a:t>using the provided functionality without significant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customization,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Google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Gmail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5" dirty="0">
                <a:latin typeface="Times New Roman"/>
                <a:cs typeface="Times New Roman"/>
              </a:rPr>
              <a:t> simply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web-based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calendaring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15" dirty="0">
                <a:latin typeface="Times New Roman"/>
                <a:cs typeface="Times New Roman"/>
              </a:rPr>
              <a:t>Traditional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software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capital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purchase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install,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update,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maintain.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Traditional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 </a:t>
            </a:r>
            <a:r>
              <a:rPr sz="2000" dirty="0">
                <a:latin typeface="Times New Roman"/>
                <a:cs typeface="Times New Roman"/>
              </a:rPr>
              <a:t>follows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predictable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Identify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meeting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capital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acquisition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identified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software.</a:t>
            </a:r>
            <a:endParaRPr sz="20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Install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computers.</a:t>
            </a:r>
            <a:endParaRPr sz="20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spc="-5" dirty="0">
                <a:latin typeface="Times New Roman"/>
                <a:cs typeface="Times New Roman"/>
              </a:rPr>
              <a:t>Patch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maintenance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cycle.</a:t>
            </a:r>
            <a:endParaRPr sz="20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acquisition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update.</a:t>
            </a:r>
            <a:endParaRPr sz="20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Install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computers.</a:t>
            </a:r>
            <a:endParaRPr sz="2000">
              <a:latin typeface="Times New Roman"/>
              <a:cs typeface="Times New Roman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Times New Roman"/>
                <a:cs typeface="Times New Roman"/>
              </a:rPr>
              <a:t>Return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maintenance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cycle</a:t>
            </a:r>
            <a:r>
              <a:rPr sz="2000" dirty="0">
                <a:latin typeface="Times New Roman"/>
                <a:cs typeface="Times New Roman"/>
              </a:rPr>
              <a:t> until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update.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900" y="4402835"/>
            <a:ext cx="2846831" cy="21366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622297"/>
            <a:ext cx="1011555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contrast,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 application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fewer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steps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consuming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Identify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meets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Obtain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licensing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identified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After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maintenance,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patches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updates,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the cloud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964" y="3771900"/>
            <a:ext cx="4146803" cy="25847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9400" y="1557527"/>
            <a:ext cx="1368552" cy="13670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673205" cy="441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/>
                <a:cs typeface="Times New Roman"/>
              </a:rPr>
              <a:t>SaaS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Benefits</a:t>
            </a:r>
            <a:endParaRPr sz="2800">
              <a:latin typeface="Times New Roman"/>
              <a:cs typeface="Times New Roman"/>
            </a:endParaRPr>
          </a:p>
          <a:p>
            <a:pPr marL="469900" marR="271780" indent="-457834">
              <a:lnSpc>
                <a:spcPct val="100000"/>
              </a:lnSpc>
              <a:spcBef>
                <a:spcPts val="243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agility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enhanced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ensuring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mobile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workers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</a:t>
            </a:r>
            <a:r>
              <a:rPr sz="2000" dirty="0">
                <a:latin typeface="Times New Roman"/>
                <a:cs typeface="Times New Roman"/>
              </a:rPr>
              <a:t> 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anywhere,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anytime.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Displaced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employees </a:t>
            </a:r>
            <a:r>
              <a:rPr sz="2000" dirty="0">
                <a:latin typeface="Times New Roman"/>
                <a:cs typeface="Times New Roman"/>
              </a:rPr>
              <a:t>retain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capability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during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widespread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natural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disasters,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organizational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moved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outside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affected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disaster.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3"/>
              <a:tabLst>
                <a:tab pos="469900" algn="l"/>
                <a:tab pos="470534" algn="l"/>
              </a:tabLst>
            </a:pPr>
            <a:r>
              <a:rPr sz="2000" spc="-5" dirty="0">
                <a:latin typeface="Times New Roman"/>
                <a:cs typeface="Times New Roman"/>
              </a:rPr>
              <a:t>Organizations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take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advantage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working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different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zones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across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geopolitical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zones.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buAutoNum type="arabicPeriod" startAt="4"/>
              <a:tabLst>
                <a:tab pos="469900" algn="l"/>
                <a:tab pos="470534" algn="l"/>
              </a:tabLst>
            </a:pPr>
            <a:r>
              <a:rPr sz="2000" spc="-5" dirty="0">
                <a:latin typeface="Times New Roman"/>
                <a:cs typeface="Times New Roman"/>
              </a:rPr>
              <a:t>Organizations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implement sustainable </a:t>
            </a:r>
            <a:r>
              <a:rPr sz="2000" dirty="0">
                <a:latin typeface="Times New Roman"/>
                <a:cs typeface="Times New Roman"/>
              </a:rPr>
              <a:t>“green” </a:t>
            </a:r>
            <a:r>
              <a:rPr sz="2000" spc="-5" dirty="0">
                <a:latin typeface="Times New Roman"/>
                <a:cs typeface="Times New Roman"/>
              </a:rPr>
              <a:t>initiatives </a:t>
            </a:r>
            <a:r>
              <a:rPr sz="2000" dirty="0">
                <a:latin typeface="Times New Roman"/>
                <a:cs typeface="Times New Roman"/>
              </a:rPr>
              <a:t>such as </a:t>
            </a:r>
            <a:r>
              <a:rPr sz="2000" spc="-5" dirty="0">
                <a:latin typeface="Times New Roman"/>
                <a:cs typeface="Times New Roman"/>
              </a:rPr>
              <a:t>remote travel-free employees, </a:t>
            </a:r>
            <a:r>
              <a:rPr sz="2000" spc="5" dirty="0">
                <a:latin typeface="Times New Roman"/>
                <a:cs typeface="Times New Roman"/>
              </a:rPr>
              <a:t>who </a:t>
            </a:r>
            <a:r>
              <a:rPr sz="2000" dirty="0">
                <a:latin typeface="Times New Roman"/>
                <a:cs typeface="Times New Roman"/>
              </a:rPr>
              <a:t>do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 leased space, dedicated </a:t>
            </a:r>
            <a:r>
              <a:rPr sz="2000" spc="-5" dirty="0">
                <a:latin typeface="Times New Roman"/>
                <a:cs typeface="Times New Roman"/>
              </a:rPr>
              <a:t>equipment, </a:t>
            </a:r>
            <a:r>
              <a:rPr sz="2000" dirty="0">
                <a:latin typeface="Times New Roman"/>
                <a:cs typeface="Times New Roman"/>
              </a:rPr>
              <a:t>and costly environmental control in expensive central </a:t>
            </a:r>
            <a:r>
              <a:rPr sz="2000" spc="-5" dirty="0">
                <a:latin typeface="Times New Roman"/>
                <a:cs typeface="Times New Roman"/>
              </a:rPr>
              <a:t>office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facilities.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121663"/>
            <a:ext cx="1981200" cy="6614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5543" y="5152644"/>
            <a:ext cx="2286000" cy="1524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251565" cy="350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/>
                <a:cs typeface="Times New Roman"/>
              </a:rPr>
              <a:t>SaaS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Risks</a:t>
            </a:r>
            <a:endParaRPr sz="2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243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Usage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4699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risk an </a:t>
            </a:r>
            <a:r>
              <a:rPr sz="2000" spc="-5" dirty="0">
                <a:latin typeface="Times New Roman"/>
                <a:cs typeface="Times New Roman"/>
              </a:rPr>
              <a:t>organization </a:t>
            </a:r>
            <a:r>
              <a:rPr sz="2000" dirty="0">
                <a:latin typeface="Times New Roman"/>
                <a:cs typeface="Times New Roman"/>
              </a:rPr>
              <a:t>incurs when using the app, such as using it for </a:t>
            </a:r>
            <a:r>
              <a:rPr sz="2000" spc="-5" dirty="0">
                <a:latin typeface="Times New Roman"/>
                <a:cs typeface="Times New Roman"/>
              </a:rPr>
              <a:t>some critical </a:t>
            </a:r>
            <a:r>
              <a:rPr sz="2000" dirty="0">
                <a:latin typeface="Times New Roman"/>
                <a:cs typeface="Times New Roman"/>
              </a:rPr>
              <a:t>function or for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sensitive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considered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risk.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Whereas,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scheduling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get-together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 pets,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considered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risk.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834" algn="just">
              <a:lnSpc>
                <a:spcPct val="100000"/>
              </a:lnSpc>
              <a:buAutoNum type="arabicPeriod" startAt="2"/>
              <a:tabLst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Security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469900" marR="97155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While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Usage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Risk</a:t>
            </a:r>
            <a:r>
              <a:rPr sz="2000" dirty="0">
                <a:latin typeface="Times New Roman"/>
                <a:cs typeface="Times New Roman"/>
              </a:rPr>
              <a:t> focuses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how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Risk</a:t>
            </a:r>
            <a:r>
              <a:rPr sz="2000" dirty="0">
                <a:latin typeface="Times New Roman"/>
                <a:cs typeface="Times New Roman"/>
              </a:rPr>
              <a:t> focuses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handling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crucial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know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whether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 rest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place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determine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how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who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 </a:t>
            </a:r>
            <a:r>
              <a:rPr sz="2000" spc="-5" dirty="0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3411" y="4634484"/>
            <a:ext cx="1946148" cy="19461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85119" y="1115567"/>
            <a:ext cx="1106424" cy="9677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359515" cy="350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/>
                <a:cs typeface="Times New Roman"/>
              </a:rPr>
              <a:t>SaaS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Risks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00">
              <a:latin typeface="Times New Roman"/>
              <a:cs typeface="Times New Roman"/>
            </a:endParaRPr>
          </a:p>
          <a:p>
            <a:pPr marL="457834" indent="-445770">
              <a:lnSpc>
                <a:spcPct val="100000"/>
              </a:lnSpc>
              <a:buAutoNum type="arabicPeriod" startAt="3"/>
              <a:tabLst>
                <a:tab pos="457834" algn="l"/>
                <a:tab pos="458470" algn="l"/>
              </a:tabLst>
            </a:pPr>
            <a:r>
              <a:rPr sz="2000" b="1" dirty="0">
                <a:latin typeface="Times New Roman"/>
                <a:cs typeface="Times New Roman"/>
              </a:rPr>
              <a:t>SaaS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Provider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Operational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uptime </a:t>
            </a:r>
            <a:r>
              <a:rPr sz="2000" dirty="0">
                <a:latin typeface="Times New Roman"/>
                <a:cs typeface="Times New Roman"/>
              </a:rPr>
              <a:t>SLA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guaranteed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provider,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24×7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compliance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certificates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obtained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Disaster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Recovery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strategy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provider.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57834" indent="-445770">
              <a:lnSpc>
                <a:spcPct val="100000"/>
              </a:lnSpc>
              <a:buAutoNum type="arabicPeriod" startAt="4"/>
              <a:tabLst>
                <a:tab pos="457834" algn="l"/>
                <a:tab pos="458470" algn="l"/>
              </a:tabLst>
            </a:pPr>
            <a:r>
              <a:rPr sz="2000" b="1" dirty="0">
                <a:latin typeface="Times New Roman"/>
                <a:cs typeface="Times New Roman"/>
              </a:rPr>
              <a:t>S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</a:t>
            </a:r>
            <a:r>
              <a:rPr sz="2000" b="1" spc="-40" dirty="0">
                <a:latin typeface="Times New Roman"/>
                <a:cs typeface="Times New Roman"/>
              </a:rPr>
              <a:t>r</a:t>
            </a:r>
            <a:r>
              <a:rPr sz="2000" b="1" dirty="0">
                <a:latin typeface="Times New Roman"/>
                <a:cs typeface="Times New Roman"/>
              </a:rPr>
              <a:t>o</a:t>
            </a:r>
            <a:r>
              <a:rPr sz="2000" b="1" spc="10" dirty="0">
                <a:latin typeface="Times New Roman"/>
                <a:cs typeface="Times New Roman"/>
              </a:rPr>
              <a:t>v</a:t>
            </a:r>
            <a:r>
              <a:rPr sz="2000" b="1" dirty="0">
                <a:latin typeface="Times New Roman"/>
                <a:cs typeface="Times New Roman"/>
              </a:rPr>
              <a:t>ider</a:t>
            </a:r>
            <a:r>
              <a:rPr sz="2000" b="1" spc="-1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Appl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ca</a:t>
            </a:r>
            <a:r>
              <a:rPr sz="2000" b="1" spc="5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ion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Risk</a:t>
            </a:r>
            <a:endParaRPr sz="2000">
              <a:latin typeface="Times New Roman"/>
              <a:cs typeface="Times New Roman"/>
            </a:endParaRPr>
          </a:p>
          <a:p>
            <a:pPr marL="469900" marR="17716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Application risk is the inherent risk of an </a:t>
            </a:r>
            <a:r>
              <a:rPr sz="2000" spc="-5" dirty="0">
                <a:latin typeface="Times New Roman"/>
                <a:cs typeface="Times New Roman"/>
              </a:rPr>
              <a:t>app </a:t>
            </a:r>
            <a:r>
              <a:rPr sz="2000" dirty="0">
                <a:latin typeface="Times New Roman"/>
                <a:cs typeface="Times New Roman"/>
              </a:rPr>
              <a:t>such as,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does the app handle authentication 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authorization,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development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practices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configuration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vulnerabilities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session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vulnerabilities.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7231" y="4405884"/>
            <a:ext cx="1950720" cy="1950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31423" y="1146047"/>
            <a:ext cx="960120" cy="839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144015"/>
            <a:ext cx="568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Platform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Service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Some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examples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509776"/>
            <a:ext cx="23304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Salesforce.com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Office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365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Zoho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Google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G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Suite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99205" y="1532889"/>
            <a:ext cx="5090795" cy="5026660"/>
            <a:chOff x="3299205" y="1532889"/>
            <a:chExt cx="5090795" cy="5026660"/>
          </a:xfrm>
        </p:grpSpPr>
        <p:sp>
          <p:nvSpPr>
            <p:cNvPr id="5" name="object 5"/>
            <p:cNvSpPr/>
            <p:nvPr/>
          </p:nvSpPr>
          <p:spPr>
            <a:xfrm>
              <a:off x="3305555" y="1539239"/>
              <a:ext cx="5078095" cy="5013960"/>
            </a:xfrm>
            <a:custGeom>
              <a:avLst/>
              <a:gdLst/>
              <a:ahLst/>
              <a:cxnLst/>
              <a:rect l="l" t="t" r="r" b="b"/>
              <a:pathLst>
                <a:path w="5078095" h="5013959">
                  <a:moveTo>
                    <a:pt x="2538984" y="0"/>
                  </a:moveTo>
                  <a:lnTo>
                    <a:pt x="0" y="5013960"/>
                  </a:lnTo>
                  <a:lnTo>
                    <a:pt x="5077968" y="5013960"/>
                  </a:lnTo>
                  <a:lnTo>
                    <a:pt x="253898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5555" y="1539239"/>
              <a:ext cx="5078095" cy="5013960"/>
            </a:xfrm>
            <a:custGeom>
              <a:avLst/>
              <a:gdLst/>
              <a:ahLst/>
              <a:cxnLst/>
              <a:rect l="l" t="t" r="r" b="b"/>
              <a:pathLst>
                <a:path w="5078095" h="5013959">
                  <a:moveTo>
                    <a:pt x="0" y="5013960"/>
                  </a:moveTo>
                  <a:lnTo>
                    <a:pt x="2538984" y="0"/>
                  </a:lnTo>
                  <a:lnTo>
                    <a:pt x="5077968" y="5013960"/>
                  </a:lnTo>
                  <a:lnTo>
                    <a:pt x="0" y="5013960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91177" y="3402329"/>
              <a:ext cx="3510915" cy="1535430"/>
            </a:xfrm>
            <a:custGeom>
              <a:avLst/>
              <a:gdLst/>
              <a:ahLst/>
              <a:cxnLst/>
              <a:rect l="l" t="t" r="r" b="b"/>
              <a:pathLst>
                <a:path w="3510915" h="1535429">
                  <a:moveTo>
                    <a:pt x="848868" y="0"/>
                  </a:moveTo>
                  <a:lnTo>
                    <a:pt x="2694051" y="0"/>
                  </a:lnTo>
                </a:path>
                <a:path w="3510915" h="1535429">
                  <a:moveTo>
                    <a:pt x="0" y="1527048"/>
                  </a:moveTo>
                  <a:lnTo>
                    <a:pt x="3510661" y="1535176"/>
                  </a:lnTo>
                </a:path>
              </a:pathLst>
            </a:custGeom>
            <a:ln w="38100">
              <a:solidFill>
                <a:srgbClr val="A9D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9793" y="2611169"/>
              <a:ext cx="1436040" cy="5975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29793" y="2611169"/>
              <a:ext cx="1436370" cy="597535"/>
            </a:xfrm>
            <a:custGeom>
              <a:avLst/>
              <a:gdLst/>
              <a:ahLst/>
              <a:cxnLst/>
              <a:rect l="l" t="t" r="r" b="b"/>
              <a:pathLst>
                <a:path w="1436370" h="597535">
                  <a:moveTo>
                    <a:pt x="129784" y="196673"/>
                  </a:moveTo>
                  <a:lnTo>
                    <a:pt x="144864" y="130750"/>
                  </a:lnTo>
                  <a:lnTo>
                    <a:pt x="173535" y="102582"/>
                  </a:lnTo>
                  <a:lnTo>
                    <a:pt x="213848" y="79419"/>
                  </a:lnTo>
                  <a:lnTo>
                    <a:pt x="263968" y="62620"/>
                  </a:lnTo>
                  <a:lnTo>
                    <a:pt x="322062" y="53544"/>
                  </a:lnTo>
                  <a:lnTo>
                    <a:pt x="359439" y="52458"/>
                  </a:lnTo>
                  <a:lnTo>
                    <a:pt x="396388" y="54862"/>
                  </a:lnTo>
                  <a:lnTo>
                    <a:pt x="432147" y="60670"/>
                  </a:lnTo>
                  <a:lnTo>
                    <a:pt x="465953" y="69800"/>
                  </a:lnTo>
                  <a:lnTo>
                    <a:pt x="500193" y="44157"/>
                  </a:lnTo>
                  <a:lnTo>
                    <a:pt x="545260" y="26506"/>
                  </a:lnTo>
                  <a:lnTo>
                    <a:pt x="597196" y="17524"/>
                  </a:lnTo>
                  <a:lnTo>
                    <a:pt x="652047" y="17886"/>
                  </a:lnTo>
                  <a:lnTo>
                    <a:pt x="705856" y="28271"/>
                  </a:lnTo>
                  <a:lnTo>
                    <a:pt x="747004" y="45416"/>
                  </a:lnTo>
                  <a:lnTo>
                    <a:pt x="782462" y="19657"/>
                  </a:lnTo>
                  <a:lnTo>
                    <a:pt x="830935" y="4125"/>
                  </a:lnTo>
                  <a:lnTo>
                    <a:pt x="886146" y="0"/>
                  </a:lnTo>
                  <a:lnTo>
                    <a:pt x="941822" y="8459"/>
                  </a:lnTo>
                  <a:lnTo>
                    <a:pt x="956204" y="13170"/>
                  </a:lnTo>
                  <a:lnTo>
                    <a:pt x="969539" y="18714"/>
                  </a:lnTo>
                  <a:lnTo>
                    <a:pt x="981684" y="25068"/>
                  </a:lnTo>
                  <a:lnTo>
                    <a:pt x="992495" y="32208"/>
                  </a:lnTo>
                  <a:lnTo>
                    <a:pt x="1031782" y="13250"/>
                  </a:lnTo>
                  <a:lnTo>
                    <a:pt x="1077952" y="2528"/>
                  </a:lnTo>
                  <a:lnTo>
                    <a:pt x="1127250" y="231"/>
                  </a:lnTo>
                  <a:lnTo>
                    <a:pt x="1175919" y="6548"/>
                  </a:lnTo>
                  <a:lnTo>
                    <a:pt x="1220206" y="21667"/>
                  </a:lnTo>
                  <a:lnTo>
                    <a:pt x="1255686" y="45622"/>
                  </a:lnTo>
                  <a:lnTo>
                    <a:pt x="1274689" y="75007"/>
                  </a:lnTo>
                  <a:lnTo>
                    <a:pt x="1326453" y="88308"/>
                  </a:lnTo>
                  <a:lnTo>
                    <a:pt x="1366842" y="109333"/>
                  </a:lnTo>
                  <a:lnTo>
                    <a:pt x="1393807" y="136052"/>
                  </a:lnTo>
                  <a:lnTo>
                    <a:pt x="1405301" y="166435"/>
                  </a:lnTo>
                  <a:lnTo>
                    <a:pt x="1399276" y="198451"/>
                  </a:lnTo>
                  <a:lnTo>
                    <a:pt x="1397117" y="203023"/>
                  </a:lnTo>
                  <a:lnTo>
                    <a:pt x="1394450" y="207468"/>
                  </a:lnTo>
                  <a:lnTo>
                    <a:pt x="1391148" y="211659"/>
                  </a:lnTo>
                  <a:lnTo>
                    <a:pt x="1421260" y="241326"/>
                  </a:lnTo>
                  <a:lnTo>
                    <a:pt x="1436040" y="273315"/>
                  </a:lnTo>
                  <a:lnTo>
                    <a:pt x="1435883" y="305925"/>
                  </a:lnTo>
                  <a:lnTo>
                    <a:pt x="1421185" y="337455"/>
                  </a:lnTo>
                  <a:lnTo>
                    <a:pt x="1392341" y="366205"/>
                  </a:lnTo>
                  <a:lnTo>
                    <a:pt x="1349746" y="390475"/>
                  </a:lnTo>
                  <a:lnTo>
                    <a:pt x="1299898" y="406858"/>
                  </a:lnTo>
                  <a:lnTo>
                    <a:pt x="1244336" y="415621"/>
                  </a:lnTo>
                  <a:lnTo>
                    <a:pt x="1234017" y="449952"/>
                  </a:lnTo>
                  <a:lnTo>
                    <a:pt x="1206258" y="479680"/>
                  </a:lnTo>
                  <a:lnTo>
                    <a:pt x="1164252" y="503038"/>
                  </a:lnTo>
                  <a:lnTo>
                    <a:pt x="1111195" y="518257"/>
                  </a:lnTo>
                  <a:lnTo>
                    <a:pt x="1050280" y="523571"/>
                  </a:lnTo>
                  <a:lnTo>
                    <a:pt x="1023887" y="522366"/>
                  </a:lnTo>
                  <a:lnTo>
                    <a:pt x="998114" y="519174"/>
                  </a:lnTo>
                  <a:lnTo>
                    <a:pt x="973341" y="514052"/>
                  </a:lnTo>
                  <a:lnTo>
                    <a:pt x="949950" y="507061"/>
                  </a:lnTo>
                  <a:lnTo>
                    <a:pt x="924973" y="538146"/>
                  </a:lnTo>
                  <a:lnTo>
                    <a:pt x="887762" y="563548"/>
                  </a:lnTo>
                  <a:lnTo>
                    <a:pt x="840984" y="582451"/>
                  </a:lnTo>
                  <a:lnTo>
                    <a:pt x="787305" y="594042"/>
                  </a:lnTo>
                  <a:lnTo>
                    <a:pt x="729393" y="597504"/>
                  </a:lnTo>
                  <a:lnTo>
                    <a:pt x="669915" y="592024"/>
                  </a:lnTo>
                  <a:lnTo>
                    <a:pt x="633956" y="583902"/>
                  </a:lnTo>
                  <a:lnTo>
                    <a:pt x="601223" y="572482"/>
                  </a:lnTo>
                  <a:lnTo>
                    <a:pt x="572420" y="558038"/>
                  </a:lnTo>
                  <a:lnTo>
                    <a:pt x="548249" y="540843"/>
                  </a:lnTo>
                  <a:lnTo>
                    <a:pt x="501205" y="553456"/>
                  </a:lnTo>
                  <a:lnTo>
                    <a:pt x="452177" y="560282"/>
                  </a:lnTo>
                  <a:lnTo>
                    <a:pt x="402583" y="561524"/>
                  </a:lnTo>
                  <a:lnTo>
                    <a:pt x="353843" y="557385"/>
                  </a:lnTo>
                  <a:lnTo>
                    <a:pt x="307378" y="548066"/>
                  </a:lnTo>
                  <a:lnTo>
                    <a:pt x="264606" y="533771"/>
                  </a:lnTo>
                  <a:lnTo>
                    <a:pt x="226948" y="514701"/>
                  </a:lnTo>
                  <a:lnTo>
                    <a:pt x="195824" y="491059"/>
                  </a:lnTo>
                  <a:lnTo>
                    <a:pt x="194935" y="490170"/>
                  </a:lnTo>
                  <a:lnTo>
                    <a:pt x="194046" y="489281"/>
                  </a:lnTo>
                  <a:lnTo>
                    <a:pt x="193157" y="488392"/>
                  </a:lnTo>
                  <a:lnTo>
                    <a:pt x="135723" y="485753"/>
                  </a:lnTo>
                  <a:lnTo>
                    <a:pt x="86302" y="471374"/>
                  </a:lnTo>
                  <a:lnTo>
                    <a:pt x="50049" y="447565"/>
                  </a:lnTo>
                  <a:lnTo>
                    <a:pt x="32121" y="416637"/>
                  </a:lnTo>
                  <a:lnTo>
                    <a:pt x="31896" y="398809"/>
                  </a:lnTo>
                  <a:lnTo>
                    <a:pt x="38423" y="381553"/>
                  </a:lnTo>
                  <a:lnTo>
                    <a:pt x="51355" y="365488"/>
                  </a:lnTo>
                  <a:lnTo>
                    <a:pt x="70348" y="351232"/>
                  </a:lnTo>
                  <a:lnTo>
                    <a:pt x="27499" y="329471"/>
                  </a:lnTo>
                  <a:lnTo>
                    <a:pt x="3498" y="301067"/>
                  </a:lnTo>
                  <a:lnTo>
                    <a:pt x="0" y="269615"/>
                  </a:lnTo>
                  <a:lnTo>
                    <a:pt x="18659" y="238710"/>
                  </a:lnTo>
                  <a:lnTo>
                    <a:pt x="39181" y="223275"/>
                  </a:lnTo>
                  <a:lnTo>
                    <a:pt x="65109" y="211151"/>
                  </a:lnTo>
                  <a:lnTo>
                    <a:pt x="95275" y="202741"/>
                  </a:lnTo>
                  <a:lnTo>
                    <a:pt x="128514" y="198451"/>
                  </a:lnTo>
                  <a:lnTo>
                    <a:pt x="129784" y="196673"/>
                  </a:lnTo>
                  <a:close/>
                </a:path>
                <a:path w="1436370" h="597535">
                  <a:moveTo>
                    <a:pt x="156073" y="359868"/>
                  </a:moveTo>
                  <a:lnTo>
                    <a:pt x="134112" y="359929"/>
                  </a:lnTo>
                  <a:lnTo>
                    <a:pt x="112496" y="358074"/>
                  </a:lnTo>
                  <a:lnTo>
                    <a:pt x="91618" y="354385"/>
                  </a:lnTo>
                  <a:lnTo>
                    <a:pt x="71872" y="348946"/>
                  </a:lnTo>
                </a:path>
                <a:path w="1436370" h="597535">
                  <a:moveTo>
                    <a:pt x="230495" y="480518"/>
                  </a:moveTo>
                  <a:lnTo>
                    <a:pt x="221523" y="482351"/>
                  </a:lnTo>
                  <a:lnTo>
                    <a:pt x="212349" y="483852"/>
                  </a:lnTo>
                  <a:lnTo>
                    <a:pt x="203009" y="485018"/>
                  </a:lnTo>
                  <a:lnTo>
                    <a:pt x="193538" y="485852"/>
                  </a:lnTo>
                </a:path>
                <a:path w="1436370" h="597535">
                  <a:moveTo>
                    <a:pt x="548122" y="538430"/>
                  </a:moveTo>
                  <a:lnTo>
                    <a:pt x="541738" y="532715"/>
                  </a:lnTo>
                  <a:lnTo>
                    <a:pt x="535914" y="526809"/>
                  </a:lnTo>
                  <a:lnTo>
                    <a:pt x="530637" y="520713"/>
                  </a:lnTo>
                  <a:lnTo>
                    <a:pt x="525897" y="514427"/>
                  </a:lnTo>
                </a:path>
                <a:path w="1436370" h="597535">
                  <a:moveTo>
                    <a:pt x="958967" y="478486"/>
                  </a:moveTo>
                  <a:lnTo>
                    <a:pt x="957685" y="485149"/>
                  </a:lnTo>
                  <a:lnTo>
                    <a:pt x="955760" y="491789"/>
                  </a:lnTo>
                  <a:lnTo>
                    <a:pt x="953216" y="498381"/>
                  </a:lnTo>
                  <a:lnTo>
                    <a:pt x="950077" y="504902"/>
                  </a:lnTo>
                </a:path>
                <a:path w="1436370" h="597535">
                  <a:moveTo>
                    <a:pt x="1135370" y="315291"/>
                  </a:moveTo>
                  <a:lnTo>
                    <a:pt x="1180476" y="332585"/>
                  </a:lnTo>
                  <a:lnTo>
                    <a:pt x="1214665" y="355820"/>
                  </a:lnTo>
                  <a:lnTo>
                    <a:pt x="1236257" y="383460"/>
                  </a:lnTo>
                  <a:lnTo>
                    <a:pt x="1243574" y="413970"/>
                  </a:lnTo>
                </a:path>
                <a:path w="1436370" h="597535">
                  <a:moveTo>
                    <a:pt x="1390513" y="210262"/>
                  </a:moveTo>
                  <a:lnTo>
                    <a:pt x="1381367" y="220626"/>
                  </a:lnTo>
                  <a:lnTo>
                    <a:pt x="1370208" y="230312"/>
                  </a:lnTo>
                  <a:lnTo>
                    <a:pt x="1357169" y="239212"/>
                  </a:lnTo>
                  <a:lnTo>
                    <a:pt x="1342380" y="247219"/>
                  </a:lnTo>
                </a:path>
                <a:path w="1436370" h="597535">
                  <a:moveTo>
                    <a:pt x="1274943" y="72975"/>
                  </a:moveTo>
                  <a:lnTo>
                    <a:pt x="1276721" y="78690"/>
                  </a:lnTo>
                  <a:lnTo>
                    <a:pt x="1277610" y="84532"/>
                  </a:lnTo>
                  <a:lnTo>
                    <a:pt x="1277483" y="90374"/>
                  </a:lnTo>
                </a:path>
                <a:path w="1436370" h="597535">
                  <a:moveTo>
                    <a:pt x="967349" y="52528"/>
                  </a:moveTo>
                  <a:lnTo>
                    <a:pt x="972413" y="46626"/>
                  </a:lnTo>
                  <a:lnTo>
                    <a:pt x="978239" y="40939"/>
                  </a:lnTo>
                  <a:lnTo>
                    <a:pt x="984779" y="35490"/>
                  </a:lnTo>
                  <a:lnTo>
                    <a:pt x="991987" y="30303"/>
                  </a:lnTo>
                </a:path>
                <a:path w="1436370" h="597535">
                  <a:moveTo>
                    <a:pt x="736590" y="63196"/>
                  </a:moveTo>
                  <a:lnTo>
                    <a:pt x="739130" y="56465"/>
                  </a:lnTo>
                  <a:lnTo>
                    <a:pt x="743067" y="50115"/>
                  </a:lnTo>
                  <a:lnTo>
                    <a:pt x="748528" y="44019"/>
                  </a:lnTo>
                </a:path>
                <a:path w="1436370" h="597535">
                  <a:moveTo>
                    <a:pt x="465699" y="69673"/>
                  </a:moveTo>
                  <a:lnTo>
                    <a:pt x="477269" y="73787"/>
                  </a:lnTo>
                  <a:lnTo>
                    <a:pt x="488352" y="78293"/>
                  </a:lnTo>
                  <a:lnTo>
                    <a:pt x="498935" y="83157"/>
                  </a:lnTo>
                  <a:lnTo>
                    <a:pt x="509006" y="88342"/>
                  </a:lnTo>
                </a:path>
                <a:path w="1436370" h="597535">
                  <a:moveTo>
                    <a:pt x="137277" y="216231"/>
                  </a:moveTo>
                  <a:lnTo>
                    <a:pt x="133848" y="209881"/>
                  </a:lnTo>
                  <a:lnTo>
                    <a:pt x="131308" y="203277"/>
                  </a:lnTo>
                  <a:lnTo>
                    <a:pt x="129784" y="196673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15736" y="2720720"/>
            <a:ext cx="563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S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18488" y="2903220"/>
            <a:ext cx="9385300" cy="3390900"/>
            <a:chOff x="1618488" y="2903220"/>
            <a:chExt cx="9385300" cy="33909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6576" y="2903220"/>
              <a:ext cx="2095500" cy="1516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5671" y="4794504"/>
              <a:ext cx="2197607" cy="14996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1220" y="3727704"/>
              <a:ext cx="1517904" cy="8534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488" y="5279136"/>
              <a:ext cx="1687067" cy="57607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297285" cy="472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Office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365</a:t>
            </a:r>
            <a:endParaRPr sz="2800">
              <a:latin typeface="Times New Roman"/>
              <a:cs typeface="Times New Roman"/>
            </a:endParaRPr>
          </a:p>
          <a:p>
            <a:pPr marL="355600" marR="371475" indent="-343535">
              <a:lnSpc>
                <a:spcPct val="100000"/>
              </a:lnSpc>
              <a:spcBef>
                <a:spcPts val="243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Microsoft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365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suite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Microsoft,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considered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cloud-based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small,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medium,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large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works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model, all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installed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maintained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365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cloud-based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emailing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solutions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productivity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 Mailbox, </a:t>
            </a:r>
            <a:r>
              <a:rPr sz="2000" dirty="0">
                <a:latin typeface="Times New Roman"/>
                <a:cs typeface="Times New Roman"/>
              </a:rPr>
              <a:t>Skype,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Drive, Online Docs, Online </a:t>
            </a:r>
            <a:r>
              <a:rPr sz="2000" spc="-30" dirty="0">
                <a:latin typeface="Times New Roman"/>
                <a:cs typeface="Times New Roman"/>
              </a:rPr>
              <a:t>Word, </a:t>
            </a:r>
            <a:r>
              <a:rPr sz="2000" spc="-45" dirty="0">
                <a:latin typeface="Times New Roman"/>
                <a:cs typeface="Times New Roman"/>
              </a:rPr>
              <a:t>Yammer, </a:t>
            </a:r>
            <a:r>
              <a:rPr sz="2000" dirty="0">
                <a:latin typeface="Times New Roman"/>
                <a:cs typeface="Times New Roman"/>
              </a:rPr>
              <a:t>Online Excel, and Calendar which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 </a:t>
            </a:r>
            <a:r>
              <a:rPr sz="2000" spc="-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and your team to work from anywhere, </a:t>
            </a:r>
            <a:r>
              <a:rPr sz="2000" spc="-5" dirty="0">
                <a:latin typeface="Times New Roman"/>
                <a:cs typeface="Times New Roman"/>
              </a:rPr>
              <a:t>anytime, </a:t>
            </a:r>
            <a:r>
              <a:rPr sz="2000" dirty="0">
                <a:latin typeface="Times New Roman"/>
                <a:cs typeface="Times New Roman"/>
              </a:rPr>
              <a:t>and on any device. In short, it is the </a:t>
            </a:r>
            <a:r>
              <a:rPr sz="2000" spc="-5" dirty="0">
                <a:latin typeface="Times New Roman"/>
                <a:cs typeface="Times New Roman"/>
              </a:rPr>
              <a:t>Office, </a:t>
            </a:r>
            <a:r>
              <a:rPr sz="2000" dirty="0">
                <a:latin typeface="Times New Roman"/>
                <a:cs typeface="Times New Roman"/>
              </a:rPr>
              <a:t> whenever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wherever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need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365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increase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 </a:t>
            </a:r>
            <a:r>
              <a:rPr sz="2000" dirty="0">
                <a:latin typeface="Times New Roman"/>
                <a:cs typeface="Times New Roman"/>
              </a:rPr>
              <a:t>productivity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saving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money,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365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subscribe.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0283" y="5221223"/>
            <a:ext cx="2197607" cy="14996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57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Office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365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5083" y="1586483"/>
            <a:ext cx="8941308" cy="5029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89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4258" y="2822127"/>
            <a:ext cx="5798185" cy="3535045"/>
            <a:chOff x="1054258" y="2822127"/>
            <a:chExt cx="5798185" cy="3535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1416" y="4050791"/>
              <a:ext cx="2380488" cy="23058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60608" y="2828477"/>
              <a:ext cx="3831590" cy="1713230"/>
            </a:xfrm>
            <a:custGeom>
              <a:avLst/>
              <a:gdLst/>
              <a:ahLst/>
              <a:cxnLst/>
              <a:rect l="l" t="t" r="r" b="b"/>
              <a:pathLst>
                <a:path w="3831590" h="1713229">
                  <a:moveTo>
                    <a:pt x="1944959" y="38"/>
                  </a:moveTo>
                  <a:lnTo>
                    <a:pt x="1890100" y="0"/>
                  </a:lnTo>
                  <a:lnTo>
                    <a:pt x="1835168" y="588"/>
                  </a:lnTo>
                  <a:lnTo>
                    <a:pt x="1780199" y="1808"/>
                  </a:lnTo>
                  <a:lnTo>
                    <a:pt x="1725225" y="3662"/>
                  </a:lnTo>
                  <a:lnTo>
                    <a:pt x="1670283" y="6155"/>
                  </a:lnTo>
                  <a:lnTo>
                    <a:pt x="1615404" y="9289"/>
                  </a:lnTo>
                  <a:lnTo>
                    <a:pt x="1560625" y="13070"/>
                  </a:lnTo>
                  <a:lnTo>
                    <a:pt x="1505978" y="17500"/>
                  </a:lnTo>
                  <a:lnTo>
                    <a:pt x="1451497" y="22584"/>
                  </a:lnTo>
                  <a:lnTo>
                    <a:pt x="1397218" y="28325"/>
                  </a:lnTo>
                  <a:lnTo>
                    <a:pt x="1343174" y="34726"/>
                  </a:lnTo>
                  <a:lnTo>
                    <a:pt x="1289399" y="41793"/>
                  </a:lnTo>
                  <a:lnTo>
                    <a:pt x="1235927" y="49528"/>
                  </a:lnTo>
                  <a:lnTo>
                    <a:pt x="1182793" y="57936"/>
                  </a:lnTo>
                  <a:lnTo>
                    <a:pt x="1130030" y="67019"/>
                  </a:lnTo>
                  <a:lnTo>
                    <a:pt x="1077673" y="76782"/>
                  </a:lnTo>
                  <a:lnTo>
                    <a:pt x="1025756" y="87229"/>
                  </a:lnTo>
                  <a:lnTo>
                    <a:pt x="974312" y="98364"/>
                  </a:lnTo>
                  <a:lnTo>
                    <a:pt x="909515" y="113557"/>
                  </a:lnTo>
                  <a:lnTo>
                    <a:pt x="846765" y="129597"/>
                  </a:lnTo>
                  <a:lnTo>
                    <a:pt x="786082" y="146456"/>
                  </a:lnTo>
                  <a:lnTo>
                    <a:pt x="727487" y="164105"/>
                  </a:lnTo>
                  <a:lnTo>
                    <a:pt x="671000" y="182515"/>
                  </a:lnTo>
                  <a:lnTo>
                    <a:pt x="616640" y="201658"/>
                  </a:lnTo>
                  <a:lnTo>
                    <a:pt x="564429" y="221505"/>
                  </a:lnTo>
                  <a:lnTo>
                    <a:pt x="514386" y="242026"/>
                  </a:lnTo>
                  <a:lnTo>
                    <a:pt x="466531" y="263192"/>
                  </a:lnTo>
                  <a:lnTo>
                    <a:pt x="420886" y="284977"/>
                  </a:lnTo>
                  <a:lnTo>
                    <a:pt x="377469" y="307349"/>
                  </a:lnTo>
                  <a:lnTo>
                    <a:pt x="336302" y="330281"/>
                  </a:lnTo>
                  <a:lnTo>
                    <a:pt x="297404" y="353743"/>
                  </a:lnTo>
                  <a:lnTo>
                    <a:pt x="260795" y="377707"/>
                  </a:lnTo>
                  <a:lnTo>
                    <a:pt x="226497" y="402145"/>
                  </a:lnTo>
                  <a:lnTo>
                    <a:pt x="194528" y="427026"/>
                  </a:lnTo>
                  <a:lnTo>
                    <a:pt x="164910" y="452323"/>
                  </a:lnTo>
                  <a:lnTo>
                    <a:pt x="112804" y="504048"/>
                  </a:lnTo>
                  <a:lnTo>
                    <a:pt x="70342" y="557088"/>
                  </a:lnTo>
                  <a:lnTo>
                    <a:pt x="37685" y="611213"/>
                  </a:lnTo>
                  <a:lnTo>
                    <a:pt x="14995" y="666193"/>
                  </a:lnTo>
                  <a:lnTo>
                    <a:pt x="2432" y="721797"/>
                  </a:lnTo>
                  <a:lnTo>
                    <a:pt x="0" y="749761"/>
                  </a:lnTo>
                  <a:lnTo>
                    <a:pt x="160" y="777794"/>
                  </a:lnTo>
                  <a:lnTo>
                    <a:pt x="8338" y="833955"/>
                  </a:lnTo>
                  <a:lnTo>
                    <a:pt x="27130" y="890047"/>
                  </a:lnTo>
                  <a:lnTo>
                    <a:pt x="56697" y="945842"/>
                  </a:lnTo>
                  <a:lnTo>
                    <a:pt x="97200" y="1001108"/>
                  </a:lnTo>
                  <a:lnTo>
                    <a:pt x="148801" y="1055614"/>
                  </a:lnTo>
                  <a:lnTo>
                    <a:pt x="178814" y="1082511"/>
                  </a:lnTo>
                  <a:lnTo>
                    <a:pt x="211661" y="1109131"/>
                  </a:lnTo>
                  <a:lnTo>
                    <a:pt x="247364" y="1135446"/>
                  </a:lnTo>
                  <a:lnTo>
                    <a:pt x="307697" y="1175078"/>
                  </a:lnTo>
                  <a:lnTo>
                    <a:pt x="373376" y="1212863"/>
                  </a:lnTo>
                  <a:lnTo>
                    <a:pt x="408137" y="1231045"/>
                  </a:lnTo>
                  <a:lnTo>
                    <a:pt x="444134" y="1248746"/>
                  </a:lnTo>
                  <a:lnTo>
                    <a:pt x="481334" y="1265958"/>
                  </a:lnTo>
                  <a:lnTo>
                    <a:pt x="519702" y="1282674"/>
                  </a:lnTo>
                  <a:lnTo>
                    <a:pt x="559206" y="1298889"/>
                  </a:lnTo>
                  <a:lnTo>
                    <a:pt x="599811" y="1314595"/>
                  </a:lnTo>
                  <a:lnTo>
                    <a:pt x="641485" y="1329786"/>
                  </a:lnTo>
                  <a:lnTo>
                    <a:pt x="684193" y="1344455"/>
                  </a:lnTo>
                  <a:lnTo>
                    <a:pt x="727902" y="1358595"/>
                  </a:lnTo>
                  <a:lnTo>
                    <a:pt x="772578" y="1372200"/>
                  </a:lnTo>
                  <a:lnTo>
                    <a:pt x="818188" y="1385263"/>
                  </a:lnTo>
                  <a:lnTo>
                    <a:pt x="864698" y="1397777"/>
                  </a:lnTo>
                  <a:lnTo>
                    <a:pt x="912075" y="1409736"/>
                  </a:lnTo>
                  <a:lnTo>
                    <a:pt x="960285" y="1421133"/>
                  </a:lnTo>
                  <a:lnTo>
                    <a:pt x="1009294" y="1431961"/>
                  </a:lnTo>
                  <a:lnTo>
                    <a:pt x="1059069" y="1442214"/>
                  </a:lnTo>
                  <a:lnTo>
                    <a:pt x="1109576" y="1451885"/>
                  </a:lnTo>
                  <a:lnTo>
                    <a:pt x="1160782" y="1460968"/>
                  </a:lnTo>
                  <a:lnTo>
                    <a:pt x="1212653" y="1469455"/>
                  </a:lnTo>
                  <a:lnTo>
                    <a:pt x="1265156" y="1477340"/>
                  </a:lnTo>
                  <a:lnTo>
                    <a:pt x="1318256" y="1484617"/>
                  </a:lnTo>
                  <a:lnTo>
                    <a:pt x="1371921" y="1491278"/>
                  </a:lnTo>
                  <a:lnTo>
                    <a:pt x="1426116" y="1497317"/>
                  </a:lnTo>
                  <a:lnTo>
                    <a:pt x="1480808" y="1502727"/>
                  </a:lnTo>
                  <a:lnTo>
                    <a:pt x="1535964" y="1507503"/>
                  </a:lnTo>
                  <a:lnTo>
                    <a:pt x="1591550" y="1511636"/>
                  </a:lnTo>
                  <a:lnTo>
                    <a:pt x="1647533" y="1515120"/>
                  </a:lnTo>
                  <a:lnTo>
                    <a:pt x="1703878" y="1517950"/>
                  </a:lnTo>
                  <a:lnTo>
                    <a:pt x="1760552" y="1520117"/>
                  </a:lnTo>
                  <a:lnTo>
                    <a:pt x="1817522" y="1521615"/>
                  </a:lnTo>
                  <a:lnTo>
                    <a:pt x="1874754" y="1522439"/>
                  </a:lnTo>
                  <a:lnTo>
                    <a:pt x="1932214" y="1522580"/>
                  </a:lnTo>
                  <a:lnTo>
                    <a:pt x="1989869" y="1522033"/>
                  </a:lnTo>
                  <a:lnTo>
                    <a:pt x="2047685" y="1520790"/>
                  </a:lnTo>
                  <a:lnTo>
                    <a:pt x="2105629" y="1518845"/>
                  </a:lnTo>
                  <a:lnTo>
                    <a:pt x="2163667" y="1516192"/>
                  </a:lnTo>
                  <a:lnTo>
                    <a:pt x="2713958" y="1712915"/>
                  </a:lnTo>
                  <a:lnTo>
                    <a:pt x="2857214" y="1424244"/>
                  </a:lnTo>
                  <a:lnTo>
                    <a:pt x="2922011" y="1409051"/>
                  </a:lnTo>
                  <a:lnTo>
                    <a:pt x="2984760" y="1393011"/>
                  </a:lnTo>
                  <a:lnTo>
                    <a:pt x="3045442" y="1376152"/>
                  </a:lnTo>
                  <a:lnTo>
                    <a:pt x="3104037" y="1358503"/>
                  </a:lnTo>
                  <a:lnTo>
                    <a:pt x="3160524" y="1340092"/>
                  </a:lnTo>
                  <a:lnTo>
                    <a:pt x="3214883" y="1320950"/>
                  </a:lnTo>
                  <a:lnTo>
                    <a:pt x="3267095" y="1301103"/>
                  </a:lnTo>
                  <a:lnTo>
                    <a:pt x="3317137" y="1280582"/>
                  </a:lnTo>
                  <a:lnTo>
                    <a:pt x="3364992" y="1259415"/>
                  </a:lnTo>
                  <a:lnTo>
                    <a:pt x="3410637" y="1237631"/>
                  </a:lnTo>
                  <a:lnTo>
                    <a:pt x="3454054" y="1215259"/>
                  </a:lnTo>
                  <a:lnTo>
                    <a:pt x="3495222" y="1192327"/>
                  </a:lnTo>
                  <a:lnTo>
                    <a:pt x="3534120" y="1168865"/>
                  </a:lnTo>
                  <a:lnTo>
                    <a:pt x="3570729" y="1144900"/>
                  </a:lnTo>
                  <a:lnTo>
                    <a:pt x="3605028" y="1120463"/>
                  </a:lnTo>
                  <a:lnTo>
                    <a:pt x="3636997" y="1095582"/>
                  </a:lnTo>
                  <a:lnTo>
                    <a:pt x="3666615" y="1070285"/>
                  </a:lnTo>
                  <a:lnTo>
                    <a:pt x="3718722" y="1018560"/>
                  </a:lnTo>
                  <a:lnTo>
                    <a:pt x="3761185" y="965520"/>
                  </a:lnTo>
                  <a:lnTo>
                    <a:pt x="3793843" y="911395"/>
                  </a:lnTo>
                  <a:lnTo>
                    <a:pt x="3816534" y="856415"/>
                  </a:lnTo>
                  <a:lnTo>
                    <a:pt x="3829097" y="800811"/>
                  </a:lnTo>
                  <a:lnTo>
                    <a:pt x="3831530" y="772847"/>
                  </a:lnTo>
                  <a:lnTo>
                    <a:pt x="3831370" y="744813"/>
                  </a:lnTo>
                  <a:lnTo>
                    <a:pt x="3823192" y="688653"/>
                  </a:lnTo>
                  <a:lnTo>
                    <a:pt x="3804400" y="632560"/>
                  </a:lnTo>
                  <a:lnTo>
                    <a:pt x="3774834" y="576766"/>
                  </a:lnTo>
                  <a:lnTo>
                    <a:pt x="3734330" y="521500"/>
                  </a:lnTo>
                  <a:lnTo>
                    <a:pt x="3682728" y="466994"/>
                  </a:lnTo>
                  <a:lnTo>
                    <a:pt x="3652715" y="440097"/>
                  </a:lnTo>
                  <a:lnTo>
                    <a:pt x="3619866" y="413477"/>
                  </a:lnTo>
                  <a:lnTo>
                    <a:pt x="3584162" y="387162"/>
                  </a:lnTo>
                  <a:lnTo>
                    <a:pt x="3523768" y="347459"/>
                  </a:lnTo>
                  <a:lnTo>
                    <a:pt x="3458310" y="309736"/>
                  </a:lnTo>
                  <a:lnTo>
                    <a:pt x="3423767" y="291627"/>
                  </a:lnTo>
                  <a:lnTo>
                    <a:pt x="3388061" y="274023"/>
                  </a:lnTo>
                  <a:lnTo>
                    <a:pt x="3351225" y="256930"/>
                  </a:lnTo>
                  <a:lnTo>
                    <a:pt x="3313293" y="240350"/>
                  </a:lnTo>
                  <a:lnTo>
                    <a:pt x="3274300" y="224288"/>
                  </a:lnTo>
                  <a:lnTo>
                    <a:pt x="3234280" y="208747"/>
                  </a:lnTo>
                  <a:lnTo>
                    <a:pt x="3193267" y="193731"/>
                  </a:lnTo>
                  <a:lnTo>
                    <a:pt x="3151294" y="179245"/>
                  </a:lnTo>
                  <a:lnTo>
                    <a:pt x="3108397" y="165290"/>
                  </a:lnTo>
                  <a:lnTo>
                    <a:pt x="3064609" y="151873"/>
                  </a:lnTo>
                  <a:lnTo>
                    <a:pt x="3019964" y="138995"/>
                  </a:lnTo>
                  <a:lnTo>
                    <a:pt x="2974497" y="126662"/>
                  </a:lnTo>
                  <a:lnTo>
                    <a:pt x="2928241" y="114876"/>
                  </a:lnTo>
                  <a:lnTo>
                    <a:pt x="2881232" y="103641"/>
                  </a:lnTo>
                  <a:lnTo>
                    <a:pt x="2833501" y="92962"/>
                  </a:lnTo>
                  <a:lnTo>
                    <a:pt x="2785085" y="82843"/>
                  </a:lnTo>
                  <a:lnTo>
                    <a:pt x="2736017" y="73285"/>
                  </a:lnTo>
                  <a:lnTo>
                    <a:pt x="2686331" y="64295"/>
                  </a:lnTo>
                  <a:lnTo>
                    <a:pt x="2636061" y="55875"/>
                  </a:lnTo>
                  <a:lnTo>
                    <a:pt x="2585242" y="48029"/>
                  </a:lnTo>
                  <a:lnTo>
                    <a:pt x="2533907" y="40761"/>
                  </a:lnTo>
                  <a:lnTo>
                    <a:pt x="2482091" y="34075"/>
                  </a:lnTo>
                  <a:lnTo>
                    <a:pt x="2429828" y="27974"/>
                  </a:lnTo>
                  <a:lnTo>
                    <a:pt x="2377151" y="22463"/>
                  </a:lnTo>
                  <a:lnTo>
                    <a:pt x="2324096" y="17544"/>
                  </a:lnTo>
                  <a:lnTo>
                    <a:pt x="2270695" y="13223"/>
                  </a:lnTo>
                  <a:lnTo>
                    <a:pt x="2216984" y="9502"/>
                  </a:lnTo>
                  <a:lnTo>
                    <a:pt x="2162996" y="6385"/>
                  </a:lnTo>
                  <a:lnTo>
                    <a:pt x="2108765" y="3877"/>
                  </a:lnTo>
                  <a:lnTo>
                    <a:pt x="2054326" y="1980"/>
                  </a:lnTo>
                  <a:lnTo>
                    <a:pt x="1999713" y="699"/>
                  </a:lnTo>
                  <a:lnTo>
                    <a:pt x="1944959" y="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0608" y="2828477"/>
              <a:ext cx="3831590" cy="1713230"/>
            </a:xfrm>
            <a:custGeom>
              <a:avLst/>
              <a:gdLst/>
              <a:ahLst/>
              <a:cxnLst/>
              <a:rect l="l" t="t" r="r" b="b"/>
              <a:pathLst>
                <a:path w="3831590" h="1713229">
                  <a:moveTo>
                    <a:pt x="2713958" y="1712915"/>
                  </a:moveTo>
                  <a:lnTo>
                    <a:pt x="2857214" y="1424244"/>
                  </a:lnTo>
                  <a:lnTo>
                    <a:pt x="2922011" y="1409051"/>
                  </a:lnTo>
                  <a:lnTo>
                    <a:pt x="2984760" y="1393011"/>
                  </a:lnTo>
                  <a:lnTo>
                    <a:pt x="3045442" y="1376152"/>
                  </a:lnTo>
                  <a:lnTo>
                    <a:pt x="3104037" y="1358503"/>
                  </a:lnTo>
                  <a:lnTo>
                    <a:pt x="3160524" y="1340092"/>
                  </a:lnTo>
                  <a:lnTo>
                    <a:pt x="3214883" y="1320950"/>
                  </a:lnTo>
                  <a:lnTo>
                    <a:pt x="3267095" y="1301103"/>
                  </a:lnTo>
                  <a:lnTo>
                    <a:pt x="3317137" y="1280582"/>
                  </a:lnTo>
                  <a:lnTo>
                    <a:pt x="3364992" y="1259415"/>
                  </a:lnTo>
                  <a:lnTo>
                    <a:pt x="3410637" y="1237631"/>
                  </a:lnTo>
                  <a:lnTo>
                    <a:pt x="3454054" y="1215259"/>
                  </a:lnTo>
                  <a:lnTo>
                    <a:pt x="3495222" y="1192327"/>
                  </a:lnTo>
                  <a:lnTo>
                    <a:pt x="3534120" y="1168865"/>
                  </a:lnTo>
                  <a:lnTo>
                    <a:pt x="3570729" y="1144900"/>
                  </a:lnTo>
                  <a:lnTo>
                    <a:pt x="3605028" y="1120463"/>
                  </a:lnTo>
                  <a:lnTo>
                    <a:pt x="3636997" y="1095582"/>
                  </a:lnTo>
                  <a:lnTo>
                    <a:pt x="3666615" y="1070285"/>
                  </a:lnTo>
                  <a:lnTo>
                    <a:pt x="3718722" y="1018560"/>
                  </a:lnTo>
                  <a:lnTo>
                    <a:pt x="3761185" y="965520"/>
                  </a:lnTo>
                  <a:lnTo>
                    <a:pt x="3793843" y="911395"/>
                  </a:lnTo>
                  <a:lnTo>
                    <a:pt x="3816534" y="856415"/>
                  </a:lnTo>
                  <a:lnTo>
                    <a:pt x="3829097" y="800811"/>
                  </a:lnTo>
                  <a:lnTo>
                    <a:pt x="3831530" y="772847"/>
                  </a:lnTo>
                  <a:lnTo>
                    <a:pt x="3831370" y="744813"/>
                  </a:lnTo>
                  <a:lnTo>
                    <a:pt x="3823192" y="688653"/>
                  </a:lnTo>
                  <a:lnTo>
                    <a:pt x="3804400" y="632560"/>
                  </a:lnTo>
                  <a:lnTo>
                    <a:pt x="3774834" y="576766"/>
                  </a:lnTo>
                  <a:lnTo>
                    <a:pt x="3734330" y="521500"/>
                  </a:lnTo>
                  <a:lnTo>
                    <a:pt x="3682728" y="466994"/>
                  </a:lnTo>
                  <a:lnTo>
                    <a:pt x="3652715" y="440097"/>
                  </a:lnTo>
                  <a:lnTo>
                    <a:pt x="3619866" y="413477"/>
                  </a:lnTo>
                  <a:lnTo>
                    <a:pt x="3584162" y="387162"/>
                  </a:lnTo>
                  <a:lnTo>
                    <a:pt x="3523768" y="347459"/>
                  </a:lnTo>
                  <a:lnTo>
                    <a:pt x="3458310" y="309736"/>
                  </a:lnTo>
                  <a:lnTo>
                    <a:pt x="3423767" y="291627"/>
                  </a:lnTo>
                  <a:lnTo>
                    <a:pt x="3388061" y="274023"/>
                  </a:lnTo>
                  <a:lnTo>
                    <a:pt x="3351225" y="256930"/>
                  </a:lnTo>
                  <a:lnTo>
                    <a:pt x="3313293" y="240350"/>
                  </a:lnTo>
                  <a:lnTo>
                    <a:pt x="3274300" y="224288"/>
                  </a:lnTo>
                  <a:lnTo>
                    <a:pt x="3234280" y="208747"/>
                  </a:lnTo>
                  <a:lnTo>
                    <a:pt x="3193267" y="193731"/>
                  </a:lnTo>
                  <a:lnTo>
                    <a:pt x="3151294" y="179245"/>
                  </a:lnTo>
                  <a:lnTo>
                    <a:pt x="3108397" y="165290"/>
                  </a:lnTo>
                  <a:lnTo>
                    <a:pt x="3064609" y="151873"/>
                  </a:lnTo>
                  <a:lnTo>
                    <a:pt x="3019964" y="138995"/>
                  </a:lnTo>
                  <a:lnTo>
                    <a:pt x="2974497" y="126662"/>
                  </a:lnTo>
                  <a:lnTo>
                    <a:pt x="2928241" y="114876"/>
                  </a:lnTo>
                  <a:lnTo>
                    <a:pt x="2881232" y="103641"/>
                  </a:lnTo>
                  <a:lnTo>
                    <a:pt x="2833501" y="92962"/>
                  </a:lnTo>
                  <a:lnTo>
                    <a:pt x="2785085" y="82843"/>
                  </a:lnTo>
                  <a:lnTo>
                    <a:pt x="2736017" y="73285"/>
                  </a:lnTo>
                  <a:lnTo>
                    <a:pt x="2686331" y="64295"/>
                  </a:lnTo>
                  <a:lnTo>
                    <a:pt x="2636061" y="55875"/>
                  </a:lnTo>
                  <a:lnTo>
                    <a:pt x="2585242" y="48029"/>
                  </a:lnTo>
                  <a:lnTo>
                    <a:pt x="2533907" y="40761"/>
                  </a:lnTo>
                  <a:lnTo>
                    <a:pt x="2482091" y="34075"/>
                  </a:lnTo>
                  <a:lnTo>
                    <a:pt x="2429828" y="27974"/>
                  </a:lnTo>
                  <a:lnTo>
                    <a:pt x="2377151" y="22463"/>
                  </a:lnTo>
                  <a:lnTo>
                    <a:pt x="2324096" y="17544"/>
                  </a:lnTo>
                  <a:lnTo>
                    <a:pt x="2270695" y="13223"/>
                  </a:lnTo>
                  <a:lnTo>
                    <a:pt x="2216984" y="9502"/>
                  </a:lnTo>
                  <a:lnTo>
                    <a:pt x="2162996" y="6385"/>
                  </a:lnTo>
                  <a:lnTo>
                    <a:pt x="2108765" y="3877"/>
                  </a:lnTo>
                  <a:lnTo>
                    <a:pt x="2054326" y="1980"/>
                  </a:lnTo>
                  <a:lnTo>
                    <a:pt x="1999713" y="699"/>
                  </a:lnTo>
                  <a:lnTo>
                    <a:pt x="1944959" y="38"/>
                  </a:lnTo>
                  <a:lnTo>
                    <a:pt x="1890100" y="0"/>
                  </a:lnTo>
                  <a:lnTo>
                    <a:pt x="1835168" y="588"/>
                  </a:lnTo>
                  <a:lnTo>
                    <a:pt x="1780199" y="1808"/>
                  </a:lnTo>
                  <a:lnTo>
                    <a:pt x="1725225" y="3662"/>
                  </a:lnTo>
                  <a:lnTo>
                    <a:pt x="1670283" y="6155"/>
                  </a:lnTo>
                  <a:lnTo>
                    <a:pt x="1615404" y="9289"/>
                  </a:lnTo>
                  <a:lnTo>
                    <a:pt x="1560625" y="13070"/>
                  </a:lnTo>
                  <a:lnTo>
                    <a:pt x="1505978" y="17500"/>
                  </a:lnTo>
                  <a:lnTo>
                    <a:pt x="1451497" y="22584"/>
                  </a:lnTo>
                  <a:lnTo>
                    <a:pt x="1397218" y="28325"/>
                  </a:lnTo>
                  <a:lnTo>
                    <a:pt x="1343174" y="34726"/>
                  </a:lnTo>
                  <a:lnTo>
                    <a:pt x="1289399" y="41793"/>
                  </a:lnTo>
                  <a:lnTo>
                    <a:pt x="1235927" y="49528"/>
                  </a:lnTo>
                  <a:lnTo>
                    <a:pt x="1182793" y="57936"/>
                  </a:lnTo>
                  <a:lnTo>
                    <a:pt x="1130030" y="67019"/>
                  </a:lnTo>
                  <a:lnTo>
                    <a:pt x="1077673" y="76782"/>
                  </a:lnTo>
                  <a:lnTo>
                    <a:pt x="1025756" y="87229"/>
                  </a:lnTo>
                  <a:lnTo>
                    <a:pt x="974312" y="98364"/>
                  </a:lnTo>
                  <a:lnTo>
                    <a:pt x="909515" y="113557"/>
                  </a:lnTo>
                  <a:lnTo>
                    <a:pt x="846765" y="129597"/>
                  </a:lnTo>
                  <a:lnTo>
                    <a:pt x="786082" y="146456"/>
                  </a:lnTo>
                  <a:lnTo>
                    <a:pt x="727487" y="164105"/>
                  </a:lnTo>
                  <a:lnTo>
                    <a:pt x="671000" y="182515"/>
                  </a:lnTo>
                  <a:lnTo>
                    <a:pt x="616640" y="201658"/>
                  </a:lnTo>
                  <a:lnTo>
                    <a:pt x="564429" y="221505"/>
                  </a:lnTo>
                  <a:lnTo>
                    <a:pt x="514386" y="242026"/>
                  </a:lnTo>
                  <a:lnTo>
                    <a:pt x="466531" y="263192"/>
                  </a:lnTo>
                  <a:lnTo>
                    <a:pt x="420886" y="284977"/>
                  </a:lnTo>
                  <a:lnTo>
                    <a:pt x="377469" y="307349"/>
                  </a:lnTo>
                  <a:lnTo>
                    <a:pt x="336302" y="330281"/>
                  </a:lnTo>
                  <a:lnTo>
                    <a:pt x="297404" y="353743"/>
                  </a:lnTo>
                  <a:lnTo>
                    <a:pt x="260795" y="377707"/>
                  </a:lnTo>
                  <a:lnTo>
                    <a:pt x="226497" y="402145"/>
                  </a:lnTo>
                  <a:lnTo>
                    <a:pt x="194528" y="427026"/>
                  </a:lnTo>
                  <a:lnTo>
                    <a:pt x="164910" y="452323"/>
                  </a:lnTo>
                  <a:lnTo>
                    <a:pt x="112804" y="504048"/>
                  </a:lnTo>
                  <a:lnTo>
                    <a:pt x="70342" y="557088"/>
                  </a:lnTo>
                  <a:lnTo>
                    <a:pt x="37685" y="611213"/>
                  </a:lnTo>
                  <a:lnTo>
                    <a:pt x="14995" y="666193"/>
                  </a:lnTo>
                  <a:lnTo>
                    <a:pt x="2432" y="721797"/>
                  </a:lnTo>
                  <a:lnTo>
                    <a:pt x="0" y="749761"/>
                  </a:lnTo>
                  <a:lnTo>
                    <a:pt x="160" y="777794"/>
                  </a:lnTo>
                  <a:lnTo>
                    <a:pt x="8338" y="833955"/>
                  </a:lnTo>
                  <a:lnTo>
                    <a:pt x="27130" y="890047"/>
                  </a:lnTo>
                  <a:lnTo>
                    <a:pt x="56697" y="945842"/>
                  </a:lnTo>
                  <a:lnTo>
                    <a:pt x="97200" y="1001108"/>
                  </a:lnTo>
                  <a:lnTo>
                    <a:pt x="148801" y="1055614"/>
                  </a:lnTo>
                  <a:lnTo>
                    <a:pt x="178814" y="1082511"/>
                  </a:lnTo>
                  <a:lnTo>
                    <a:pt x="211661" y="1109131"/>
                  </a:lnTo>
                  <a:lnTo>
                    <a:pt x="247364" y="1135446"/>
                  </a:lnTo>
                  <a:lnTo>
                    <a:pt x="307697" y="1175078"/>
                  </a:lnTo>
                  <a:lnTo>
                    <a:pt x="373376" y="1212863"/>
                  </a:lnTo>
                  <a:lnTo>
                    <a:pt x="408137" y="1231045"/>
                  </a:lnTo>
                  <a:lnTo>
                    <a:pt x="444134" y="1248746"/>
                  </a:lnTo>
                  <a:lnTo>
                    <a:pt x="481334" y="1265958"/>
                  </a:lnTo>
                  <a:lnTo>
                    <a:pt x="519702" y="1282674"/>
                  </a:lnTo>
                  <a:lnTo>
                    <a:pt x="559206" y="1298889"/>
                  </a:lnTo>
                  <a:lnTo>
                    <a:pt x="599811" y="1314595"/>
                  </a:lnTo>
                  <a:lnTo>
                    <a:pt x="641485" y="1329786"/>
                  </a:lnTo>
                  <a:lnTo>
                    <a:pt x="684193" y="1344455"/>
                  </a:lnTo>
                  <a:lnTo>
                    <a:pt x="727902" y="1358595"/>
                  </a:lnTo>
                  <a:lnTo>
                    <a:pt x="772578" y="1372200"/>
                  </a:lnTo>
                  <a:lnTo>
                    <a:pt x="818188" y="1385263"/>
                  </a:lnTo>
                  <a:lnTo>
                    <a:pt x="864698" y="1397777"/>
                  </a:lnTo>
                  <a:lnTo>
                    <a:pt x="912075" y="1409736"/>
                  </a:lnTo>
                  <a:lnTo>
                    <a:pt x="960285" y="1421133"/>
                  </a:lnTo>
                  <a:lnTo>
                    <a:pt x="1009294" y="1431961"/>
                  </a:lnTo>
                  <a:lnTo>
                    <a:pt x="1059069" y="1442214"/>
                  </a:lnTo>
                  <a:lnTo>
                    <a:pt x="1109576" y="1451885"/>
                  </a:lnTo>
                  <a:lnTo>
                    <a:pt x="1160782" y="1460968"/>
                  </a:lnTo>
                  <a:lnTo>
                    <a:pt x="1212653" y="1469455"/>
                  </a:lnTo>
                  <a:lnTo>
                    <a:pt x="1265156" y="1477340"/>
                  </a:lnTo>
                  <a:lnTo>
                    <a:pt x="1318256" y="1484617"/>
                  </a:lnTo>
                  <a:lnTo>
                    <a:pt x="1371921" y="1491278"/>
                  </a:lnTo>
                  <a:lnTo>
                    <a:pt x="1426116" y="1497317"/>
                  </a:lnTo>
                  <a:lnTo>
                    <a:pt x="1480808" y="1502727"/>
                  </a:lnTo>
                  <a:lnTo>
                    <a:pt x="1535964" y="1507503"/>
                  </a:lnTo>
                  <a:lnTo>
                    <a:pt x="1591550" y="1511636"/>
                  </a:lnTo>
                  <a:lnTo>
                    <a:pt x="1647533" y="1515120"/>
                  </a:lnTo>
                  <a:lnTo>
                    <a:pt x="1703878" y="1517950"/>
                  </a:lnTo>
                  <a:lnTo>
                    <a:pt x="1760552" y="1520117"/>
                  </a:lnTo>
                  <a:lnTo>
                    <a:pt x="1817522" y="1521615"/>
                  </a:lnTo>
                  <a:lnTo>
                    <a:pt x="1874754" y="1522439"/>
                  </a:lnTo>
                  <a:lnTo>
                    <a:pt x="1932214" y="1522580"/>
                  </a:lnTo>
                  <a:lnTo>
                    <a:pt x="1989869" y="1522033"/>
                  </a:lnTo>
                  <a:lnTo>
                    <a:pt x="2047685" y="1520790"/>
                  </a:lnTo>
                  <a:lnTo>
                    <a:pt x="2105629" y="1518845"/>
                  </a:lnTo>
                  <a:lnTo>
                    <a:pt x="2163667" y="1516192"/>
                  </a:lnTo>
                  <a:lnTo>
                    <a:pt x="2713958" y="1712915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35276" y="3279394"/>
            <a:ext cx="22809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So,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anything?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92718" y="2118086"/>
            <a:ext cx="3518535" cy="1909445"/>
            <a:chOff x="5092718" y="2118086"/>
            <a:chExt cx="3518535" cy="1909445"/>
          </a:xfrm>
        </p:grpSpPr>
        <p:sp>
          <p:nvSpPr>
            <p:cNvPr id="8" name="object 8"/>
            <p:cNvSpPr/>
            <p:nvPr/>
          </p:nvSpPr>
          <p:spPr>
            <a:xfrm>
              <a:off x="5099068" y="2124436"/>
              <a:ext cx="3505835" cy="1896745"/>
            </a:xfrm>
            <a:custGeom>
              <a:avLst/>
              <a:gdLst/>
              <a:ahLst/>
              <a:cxnLst/>
              <a:rect l="l" t="t" r="r" b="b"/>
              <a:pathLst>
                <a:path w="3505834" h="1896745">
                  <a:moveTo>
                    <a:pt x="1779295" y="0"/>
                  </a:moveTo>
                  <a:lnTo>
                    <a:pt x="1726150" y="24"/>
                  </a:lnTo>
                  <a:lnTo>
                    <a:pt x="1673115" y="821"/>
                  </a:lnTo>
                  <a:lnTo>
                    <a:pt x="1620225" y="2387"/>
                  </a:lnTo>
                  <a:lnTo>
                    <a:pt x="1567518" y="4717"/>
                  </a:lnTo>
                  <a:lnTo>
                    <a:pt x="1515031" y="7806"/>
                  </a:lnTo>
                  <a:lnTo>
                    <a:pt x="1462801" y="11648"/>
                  </a:lnTo>
                  <a:lnTo>
                    <a:pt x="1410865" y="16239"/>
                  </a:lnTo>
                  <a:lnTo>
                    <a:pt x="1359260" y="21574"/>
                  </a:lnTo>
                  <a:lnTo>
                    <a:pt x="1308022" y="27647"/>
                  </a:lnTo>
                  <a:lnTo>
                    <a:pt x="1257190" y="34454"/>
                  </a:lnTo>
                  <a:lnTo>
                    <a:pt x="1206800" y="41991"/>
                  </a:lnTo>
                  <a:lnTo>
                    <a:pt x="1156890" y="50251"/>
                  </a:lnTo>
                  <a:lnTo>
                    <a:pt x="1107495" y="59230"/>
                  </a:lnTo>
                  <a:lnTo>
                    <a:pt x="1058654" y="68923"/>
                  </a:lnTo>
                  <a:lnTo>
                    <a:pt x="1010403" y="79326"/>
                  </a:lnTo>
                  <a:lnTo>
                    <a:pt x="962780" y="90432"/>
                  </a:lnTo>
                  <a:lnTo>
                    <a:pt x="915821" y="102238"/>
                  </a:lnTo>
                  <a:lnTo>
                    <a:pt x="869564" y="114738"/>
                  </a:lnTo>
                  <a:lnTo>
                    <a:pt x="824045" y="127927"/>
                  </a:lnTo>
                  <a:lnTo>
                    <a:pt x="779302" y="141800"/>
                  </a:lnTo>
                  <a:lnTo>
                    <a:pt x="735371" y="156353"/>
                  </a:lnTo>
                  <a:lnTo>
                    <a:pt x="692290" y="171580"/>
                  </a:lnTo>
                  <a:lnTo>
                    <a:pt x="650096" y="187476"/>
                  </a:lnTo>
                  <a:lnTo>
                    <a:pt x="608826" y="204037"/>
                  </a:lnTo>
                  <a:lnTo>
                    <a:pt x="568516" y="221258"/>
                  </a:lnTo>
                  <a:lnTo>
                    <a:pt x="529205" y="239133"/>
                  </a:lnTo>
                  <a:lnTo>
                    <a:pt x="490928" y="257657"/>
                  </a:lnTo>
                  <a:lnTo>
                    <a:pt x="453724" y="276826"/>
                  </a:lnTo>
                  <a:lnTo>
                    <a:pt x="417628" y="296635"/>
                  </a:lnTo>
                  <a:lnTo>
                    <a:pt x="382679" y="317079"/>
                  </a:lnTo>
                  <a:lnTo>
                    <a:pt x="348913" y="338152"/>
                  </a:lnTo>
                  <a:lnTo>
                    <a:pt x="316367" y="359850"/>
                  </a:lnTo>
                  <a:lnTo>
                    <a:pt x="285079" y="382168"/>
                  </a:lnTo>
                  <a:lnTo>
                    <a:pt x="226421" y="428644"/>
                  </a:lnTo>
                  <a:lnTo>
                    <a:pt x="192997" y="458494"/>
                  </a:lnTo>
                  <a:lnTo>
                    <a:pt x="162314" y="488698"/>
                  </a:lnTo>
                  <a:lnTo>
                    <a:pt x="134351" y="519220"/>
                  </a:lnTo>
                  <a:lnTo>
                    <a:pt x="109090" y="550028"/>
                  </a:lnTo>
                  <a:lnTo>
                    <a:pt x="86509" y="581086"/>
                  </a:lnTo>
                  <a:lnTo>
                    <a:pt x="49312" y="643815"/>
                  </a:lnTo>
                  <a:lnTo>
                    <a:pt x="22601" y="707135"/>
                  </a:lnTo>
                  <a:lnTo>
                    <a:pt x="6216" y="770771"/>
                  </a:lnTo>
                  <a:lnTo>
                    <a:pt x="0" y="834449"/>
                  </a:lnTo>
                  <a:lnTo>
                    <a:pt x="654" y="866218"/>
                  </a:lnTo>
                  <a:lnTo>
                    <a:pt x="9391" y="929444"/>
                  </a:lnTo>
                  <a:lnTo>
                    <a:pt x="27898" y="992026"/>
                  </a:lnTo>
                  <a:lnTo>
                    <a:pt x="56016" y="1053690"/>
                  </a:lnTo>
                  <a:lnTo>
                    <a:pt x="93586" y="1114161"/>
                  </a:lnTo>
                  <a:lnTo>
                    <a:pt x="140449" y="1173166"/>
                  </a:lnTo>
                  <a:lnTo>
                    <a:pt x="167316" y="1202032"/>
                  </a:lnTo>
                  <a:lnTo>
                    <a:pt x="196446" y="1230429"/>
                  </a:lnTo>
                  <a:lnTo>
                    <a:pt x="227820" y="1258323"/>
                  </a:lnTo>
                  <a:lnTo>
                    <a:pt x="261418" y="1285678"/>
                  </a:lnTo>
                  <a:lnTo>
                    <a:pt x="297220" y="1312460"/>
                  </a:lnTo>
                  <a:lnTo>
                    <a:pt x="335206" y="1338636"/>
                  </a:lnTo>
                  <a:lnTo>
                    <a:pt x="375357" y="1364171"/>
                  </a:lnTo>
                  <a:lnTo>
                    <a:pt x="417652" y="1389031"/>
                  </a:lnTo>
                  <a:lnTo>
                    <a:pt x="462071" y="1413181"/>
                  </a:lnTo>
                  <a:lnTo>
                    <a:pt x="508595" y="1436587"/>
                  </a:lnTo>
                  <a:lnTo>
                    <a:pt x="557203" y="1459215"/>
                  </a:lnTo>
                  <a:lnTo>
                    <a:pt x="607877" y="1481031"/>
                  </a:lnTo>
                  <a:lnTo>
                    <a:pt x="660595" y="1502000"/>
                  </a:lnTo>
                  <a:lnTo>
                    <a:pt x="715338" y="1522088"/>
                  </a:lnTo>
                  <a:lnTo>
                    <a:pt x="772087" y="1541261"/>
                  </a:lnTo>
                  <a:lnTo>
                    <a:pt x="830821" y="1559484"/>
                  </a:lnTo>
                  <a:lnTo>
                    <a:pt x="891520" y="1576724"/>
                  </a:lnTo>
                  <a:lnTo>
                    <a:pt x="1022584" y="1896256"/>
                  </a:lnTo>
                  <a:lnTo>
                    <a:pt x="1526012" y="1678451"/>
                  </a:lnTo>
                  <a:lnTo>
                    <a:pt x="1583412" y="1681594"/>
                  </a:lnTo>
                  <a:lnTo>
                    <a:pt x="1640708" y="1683820"/>
                  </a:lnTo>
                  <a:lnTo>
                    <a:pt x="1697862" y="1685140"/>
                  </a:lnTo>
                  <a:lnTo>
                    <a:pt x="1754835" y="1685561"/>
                  </a:lnTo>
                  <a:lnTo>
                    <a:pt x="1811588" y="1685095"/>
                  </a:lnTo>
                  <a:lnTo>
                    <a:pt x="1868082" y="1683749"/>
                  </a:lnTo>
                  <a:lnTo>
                    <a:pt x="1924279" y="1681534"/>
                  </a:lnTo>
                  <a:lnTo>
                    <a:pt x="1980140" y="1678459"/>
                  </a:lnTo>
                  <a:lnTo>
                    <a:pt x="2035625" y="1674532"/>
                  </a:lnTo>
                  <a:lnTo>
                    <a:pt x="2090696" y="1669764"/>
                  </a:lnTo>
                  <a:lnTo>
                    <a:pt x="2145315" y="1664163"/>
                  </a:lnTo>
                  <a:lnTo>
                    <a:pt x="2199441" y="1657739"/>
                  </a:lnTo>
                  <a:lnTo>
                    <a:pt x="2253038" y="1650502"/>
                  </a:lnTo>
                  <a:lnTo>
                    <a:pt x="2306064" y="1642460"/>
                  </a:lnTo>
                  <a:lnTo>
                    <a:pt x="2358483" y="1633623"/>
                  </a:lnTo>
                  <a:lnTo>
                    <a:pt x="2410255" y="1624001"/>
                  </a:lnTo>
                  <a:lnTo>
                    <a:pt x="2461341" y="1613602"/>
                  </a:lnTo>
                  <a:lnTo>
                    <a:pt x="2511702" y="1602435"/>
                  </a:lnTo>
                  <a:lnTo>
                    <a:pt x="2561300" y="1590512"/>
                  </a:lnTo>
                  <a:lnTo>
                    <a:pt x="2610096" y="1577839"/>
                  </a:lnTo>
                  <a:lnTo>
                    <a:pt x="2658050" y="1564428"/>
                  </a:lnTo>
                  <a:lnTo>
                    <a:pt x="2705125" y="1550287"/>
                  </a:lnTo>
                  <a:lnTo>
                    <a:pt x="2751281" y="1535425"/>
                  </a:lnTo>
                  <a:lnTo>
                    <a:pt x="2796479" y="1519852"/>
                  </a:lnTo>
                  <a:lnTo>
                    <a:pt x="2840681" y="1503578"/>
                  </a:lnTo>
                  <a:lnTo>
                    <a:pt x="2883847" y="1486611"/>
                  </a:lnTo>
                  <a:lnTo>
                    <a:pt x="2925940" y="1468961"/>
                  </a:lnTo>
                  <a:lnTo>
                    <a:pt x="2966919" y="1450637"/>
                  </a:lnTo>
                  <a:lnTo>
                    <a:pt x="3006747" y="1431648"/>
                  </a:lnTo>
                  <a:lnTo>
                    <a:pt x="3045384" y="1412004"/>
                  </a:lnTo>
                  <a:lnTo>
                    <a:pt x="3082792" y="1391715"/>
                  </a:lnTo>
                  <a:lnTo>
                    <a:pt x="3118932" y="1370789"/>
                  </a:lnTo>
                  <a:lnTo>
                    <a:pt x="3153764" y="1349236"/>
                  </a:lnTo>
                  <a:lnTo>
                    <a:pt x="3187251" y="1327065"/>
                  </a:lnTo>
                  <a:lnTo>
                    <a:pt x="3219353" y="1304285"/>
                  </a:lnTo>
                  <a:lnTo>
                    <a:pt x="3250031" y="1280907"/>
                  </a:lnTo>
                  <a:lnTo>
                    <a:pt x="3312672" y="1227088"/>
                  </a:lnTo>
                  <a:lnTo>
                    <a:pt x="3343355" y="1196884"/>
                  </a:lnTo>
                  <a:lnTo>
                    <a:pt x="3371318" y="1166361"/>
                  </a:lnTo>
                  <a:lnTo>
                    <a:pt x="3396579" y="1135554"/>
                  </a:lnTo>
                  <a:lnTo>
                    <a:pt x="3419160" y="1104496"/>
                  </a:lnTo>
                  <a:lnTo>
                    <a:pt x="3456357" y="1041767"/>
                  </a:lnTo>
                  <a:lnTo>
                    <a:pt x="3483068" y="978447"/>
                  </a:lnTo>
                  <a:lnTo>
                    <a:pt x="3499453" y="914811"/>
                  </a:lnTo>
                  <a:lnTo>
                    <a:pt x="3505669" y="851133"/>
                  </a:lnTo>
                  <a:lnTo>
                    <a:pt x="3505015" y="819364"/>
                  </a:lnTo>
                  <a:lnTo>
                    <a:pt x="3496278" y="756138"/>
                  </a:lnTo>
                  <a:lnTo>
                    <a:pt x="3477771" y="693556"/>
                  </a:lnTo>
                  <a:lnTo>
                    <a:pt x="3449653" y="631892"/>
                  </a:lnTo>
                  <a:lnTo>
                    <a:pt x="3412083" y="571421"/>
                  </a:lnTo>
                  <a:lnTo>
                    <a:pt x="3365220" y="512416"/>
                  </a:lnTo>
                  <a:lnTo>
                    <a:pt x="3338353" y="483549"/>
                  </a:lnTo>
                  <a:lnTo>
                    <a:pt x="3309223" y="455152"/>
                  </a:lnTo>
                  <a:lnTo>
                    <a:pt x="3277849" y="427259"/>
                  </a:lnTo>
                  <a:lnTo>
                    <a:pt x="3244251" y="399904"/>
                  </a:lnTo>
                  <a:lnTo>
                    <a:pt x="3208449" y="373122"/>
                  </a:lnTo>
                  <a:lnTo>
                    <a:pt x="3170463" y="346946"/>
                  </a:lnTo>
                  <a:lnTo>
                    <a:pt x="3130312" y="321411"/>
                  </a:lnTo>
                  <a:lnTo>
                    <a:pt x="3088017" y="296551"/>
                  </a:lnTo>
                  <a:lnTo>
                    <a:pt x="3043598" y="272401"/>
                  </a:lnTo>
                  <a:lnTo>
                    <a:pt x="2997074" y="248995"/>
                  </a:lnTo>
                  <a:lnTo>
                    <a:pt x="2948466" y="226366"/>
                  </a:lnTo>
                  <a:lnTo>
                    <a:pt x="2897792" y="204551"/>
                  </a:lnTo>
                  <a:lnTo>
                    <a:pt x="2845074" y="183582"/>
                  </a:lnTo>
                  <a:lnTo>
                    <a:pt x="2790331" y="163494"/>
                  </a:lnTo>
                  <a:lnTo>
                    <a:pt x="2733582" y="144321"/>
                  </a:lnTo>
                  <a:lnTo>
                    <a:pt x="2674848" y="126097"/>
                  </a:lnTo>
                  <a:lnTo>
                    <a:pt x="2614148" y="108858"/>
                  </a:lnTo>
                  <a:lnTo>
                    <a:pt x="2564304" y="95831"/>
                  </a:lnTo>
                  <a:lnTo>
                    <a:pt x="2513976" y="83658"/>
                  </a:lnTo>
                  <a:lnTo>
                    <a:pt x="2463201" y="72332"/>
                  </a:lnTo>
                  <a:lnTo>
                    <a:pt x="2412015" y="61849"/>
                  </a:lnTo>
                  <a:lnTo>
                    <a:pt x="2360457" y="52204"/>
                  </a:lnTo>
                  <a:lnTo>
                    <a:pt x="2308562" y="43393"/>
                  </a:lnTo>
                  <a:lnTo>
                    <a:pt x="2256369" y="35409"/>
                  </a:lnTo>
                  <a:lnTo>
                    <a:pt x="2203914" y="28248"/>
                  </a:lnTo>
                  <a:lnTo>
                    <a:pt x="2151234" y="21906"/>
                  </a:lnTo>
                  <a:lnTo>
                    <a:pt x="2098367" y="16376"/>
                  </a:lnTo>
                  <a:lnTo>
                    <a:pt x="2045349" y="11655"/>
                  </a:lnTo>
                  <a:lnTo>
                    <a:pt x="1992217" y="7737"/>
                  </a:lnTo>
                  <a:lnTo>
                    <a:pt x="1939009" y="4618"/>
                  </a:lnTo>
                  <a:lnTo>
                    <a:pt x="1885761" y="2292"/>
                  </a:lnTo>
                  <a:lnTo>
                    <a:pt x="1832510" y="754"/>
                  </a:lnTo>
                  <a:lnTo>
                    <a:pt x="1779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99068" y="2124436"/>
              <a:ext cx="3505835" cy="1896745"/>
            </a:xfrm>
            <a:custGeom>
              <a:avLst/>
              <a:gdLst/>
              <a:ahLst/>
              <a:cxnLst/>
              <a:rect l="l" t="t" r="r" b="b"/>
              <a:pathLst>
                <a:path w="3505834" h="1896745">
                  <a:moveTo>
                    <a:pt x="1022584" y="1896256"/>
                  </a:moveTo>
                  <a:lnTo>
                    <a:pt x="891520" y="1576724"/>
                  </a:lnTo>
                  <a:lnTo>
                    <a:pt x="830821" y="1559484"/>
                  </a:lnTo>
                  <a:lnTo>
                    <a:pt x="772087" y="1541261"/>
                  </a:lnTo>
                  <a:lnTo>
                    <a:pt x="715338" y="1522088"/>
                  </a:lnTo>
                  <a:lnTo>
                    <a:pt x="660595" y="1502000"/>
                  </a:lnTo>
                  <a:lnTo>
                    <a:pt x="607877" y="1481031"/>
                  </a:lnTo>
                  <a:lnTo>
                    <a:pt x="557203" y="1459215"/>
                  </a:lnTo>
                  <a:lnTo>
                    <a:pt x="508595" y="1436587"/>
                  </a:lnTo>
                  <a:lnTo>
                    <a:pt x="462071" y="1413181"/>
                  </a:lnTo>
                  <a:lnTo>
                    <a:pt x="417652" y="1389031"/>
                  </a:lnTo>
                  <a:lnTo>
                    <a:pt x="375357" y="1364171"/>
                  </a:lnTo>
                  <a:lnTo>
                    <a:pt x="335206" y="1338636"/>
                  </a:lnTo>
                  <a:lnTo>
                    <a:pt x="297220" y="1312460"/>
                  </a:lnTo>
                  <a:lnTo>
                    <a:pt x="261418" y="1285678"/>
                  </a:lnTo>
                  <a:lnTo>
                    <a:pt x="227820" y="1258323"/>
                  </a:lnTo>
                  <a:lnTo>
                    <a:pt x="196446" y="1230429"/>
                  </a:lnTo>
                  <a:lnTo>
                    <a:pt x="167316" y="1202032"/>
                  </a:lnTo>
                  <a:lnTo>
                    <a:pt x="140449" y="1173166"/>
                  </a:lnTo>
                  <a:lnTo>
                    <a:pt x="115866" y="1143864"/>
                  </a:lnTo>
                  <a:lnTo>
                    <a:pt x="73629" y="1084092"/>
                  </a:lnTo>
                  <a:lnTo>
                    <a:pt x="40765" y="1022990"/>
                  </a:lnTo>
                  <a:lnTo>
                    <a:pt x="17433" y="960833"/>
                  </a:lnTo>
                  <a:lnTo>
                    <a:pt x="3791" y="897894"/>
                  </a:lnTo>
                  <a:lnTo>
                    <a:pt x="0" y="834449"/>
                  </a:lnTo>
                  <a:lnTo>
                    <a:pt x="1847" y="802622"/>
                  </a:lnTo>
                  <a:lnTo>
                    <a:pt x="13128" y="738931"/>
                  </a:lnTo>
                  <a:lnTo>
                    <a:pt x="34656" y="675419"/>
                  </a:lnTo>
                  <a:lnTo>
                    <a:pt x="66590" y="612359"/>
                  </a:lnTo>
                  <a:lnTo>
                    <a:pt x="109090" y="550028"/>
                  </a:lnTo>
                  <a:lnTo>
                    <a:pt x="134351" y="519220"/>
                  </a:lnTo>
                  <a:lnTo>
                    <a:pt x="162314" y="488698"/>
                  </a:lnTo>
                  <a:lnTo>
                    <a:pt x="192997" y="458494"/>
                  </a:lnTo>
                  <a:lnTo>
                    <a:pt x="226421" y="428644"/>
                  </a:lnTo>
                  <a:lnTo>
                    <a:pt x="285079" y="382168"/>
                  </a:lnTo>
                  <a:lnTo>
                    <a:pt x="316367" y="359850"/>
                  </a:lnTo>
                  <a:lnTo>
                    <a:pt x="348913" y="338152"/>
                  </a:lnTo>
                  <a:lnTo>
                    <a:pt x="382679" y="317079"/>
                  </a:lnTo>
                  <a:lnTo>
                    <a:pt x="417628" y="296635"/>
                  </a:lnTo>
                  <a:lnTo>
                    <a:pt x="453724" y="276826"/>
                  </a:lnTo>
                  <a:lnTo>
                    <a:pt x="490928" y="257657"/>
                  </a:lnTo>
                  <a:lnTo>
                    <a:pt x="529205" y="239133"/>
                  </a:lnTo>
                  <a:lnTo>
                    <a:pt x="568516" y="221258"/>
                  </a:lnTo>
                  <a:lnTo>
                    <a:pt x="608826" y="204037"/>
                  </a:lnTo>
                  <a:lnTo>
                    <a:pt x="650096" y="187476"/>
                  </a:lnTo>
                  <a:lnTo>
                    <a:pt x="692290" y="171580"/>
                  </a:lnTo>
                  <a:lnTo>
                    <a:pt x="735371" y="156353"/>
                  </a:lnTo>
                  <a:lnTo>
                    <a:pt x="779302" y="141800"/>
                  </a:lnTo>
                  <a:lnTo>
                    <a:pt x="824045" y="127927"/>
                  </a:lnTo>
                  <a:lnTo>
                    <a:pt x="869564" y="114738"/>
                  </a:lnTo>
                  <a:lnTo>
                    <a:pt x="915821" y="102238"/>
                  </a:lnTo>
                  <a:lnTo>
                    <a:pt x="962780" y="90432"/>
                  </a:lnTo>
                  <a:lnTo>
                    <a:pt x="1010403" y="79326"/>
                  </a:lnTo>
                  <a:lnTo>
                    <a:pt x="1058654" y="68923"/>
                  </a:lnTo>
                  <a:lnTo>
                    <a:pt x="1107495" y="59230"/>
                  </a:lnTo>
                  <a:lnTo>
                    <a:pt x="1156890" y="50251"/>
                  </a:lnTo>
                  <a:lnTo>
                    <a:pt x="1206800" y="41991"/>
                  </a:lnTo>
                  <a:lnTo>
                    <a:pt x="1257190" y="34454"/>
                  </a:lnTo>
                  <a:lnTo>
                    <a:pt x="1308022" y="27647"/>
                  </a:lnTo>
                  <a:lnTo>
                    <a:pt x="1359260" y="21574"/>
                  </a:lnTo>
                  <a:lnTo>
                    <a:pt x="1410865" y="16239"/>
                  </a:lnTo>
                  <a:lnTo>
                    <a:pt x="1462801" y="11648"/>
                  </a:lnTo>
                  <a:lnTo>
                    <a:pt x="1515031" y="7806"/>
                  </a:lnTo>
                  <a:lnTo>
                    <a:pt x="1567518" y="4717"/>
                  </a:lnTo>
                  <a:lnTo>
                    <a:pt x="1620225" y="2387"/>
                  </a:lnTo>
                  <a:lnTo>
                    <a:pt x="1673115" y="821"/>
                  </a:lnTo>
                  <a:lnTo>
                    <a:pt x="1726150" y="24"/>
                  </a:lnTo>
                  <a:lnTo>
                    <a:pt x="1779295" y="0"/>
                  </a:lnTo>
                  <a:lnTo>
                    <a:pt x="1832510" y="754"/>
                  </a:lnTo>
                  <a:lnTo>
                    <a:pt x="1885761" y="2292"/>
                  </a:lnTo>
                  <a:lnTo>
                    <a:pt x="1939009" y="4618"/>
                  </a:lnTo>
                  <a:lnTo>
                    <a:pt x="1992217" y="7737"/>
                  </a:lnTo>
                  <a:lnTo>
                    <a:pt x="2045349" y="11655"/>
                  </a:lnTo>
                  <a:lnTo>
                    <a:pt x="2098367" y="16376"/>
                  </a:lnTo>
                  <a:lnTo>
                    <a:pt x="2151234" y="21906"/>
                  </a:lnTo>
                  <a:lnTo>
                    <a:pt x="2203914" y="28248"/>
                  </a:lnTo>
                  <a:lnTo>
                    <a:pt x="2256369" y="35409"/>
                  </a:lnTo>
                  <a:lnTo>
                    <a:pt x="2308562" y="43393"/>
                  </a:lnTo>
                  <a:lnTo>
                    <a:pt x="2360457" y="52204"/>
                  </a:lnTo>
                  <a:lnTo>
                    <a:pt x="2412015" y="61849"/>
                  </a:lnTo>
                  <a:lnTo>
                    <a:pt x="2463201" y="72332"/>
                  </a:lnTo>
                  <a:lnTo>
                    <a:pt x="2513976" y="83658"/>
                  </a:lnTo>
                  <a:lnTo>
                    <a:pt x="2564304" y="95831"/>
                  </a:lnTo>
                  <a:lnTo>
                    <a:pt x="2614148" y="108858"/>
                  </a:lnTo>
                  <a:lnTo>
                    <a:pt x="2674848" y="126097"/>
                  </a:lnTo>
                  <a:lnTo>
                    <a:pt x="2733582" y="144321"/>
                  </a:lnTo>
                  <a:lnTo>
                    <a:pt x="2790331" y="163494"/>
                  </a:lnTo>
                  <a:lnTo>
                    <a:pt x="2845074" y="183582"/>
                  </a:lnTo>
                  <a:lnTo>
                    <a:pt x="2897792" y="204551"/>
                  </a:lnTo>
                  <a:lnTo>
                    <a:pt x="2948466" y="226366"/>
                  </a:lnTo>
                  <a:lnTo>
                    <a:pt x="2997074" y="248995"/>
                  </a:lnTo>
                  <a:lnTo>
                    <a:pt x="3043598" y="272401"/>
                  </a:lnTo>
                  <a:lnTo>
                    <a:pt x="3088017" y="296551"/>
                  </a:lnTo>
                  <a:lnTo>
                    <a:pt x="3130312" y="321411"/>
                  </a:lnTo>
                  <a:lnTo>
                    <a:pt x="3170463" y="346946"/>
                  </a:lnTo>
                  <a:lnTo>
                    <a:pt x="3208449" y="373122"/>
                  </a:lnTo>
                  <a:lnTo>
                    <a:pt x="3244251" y="399904"/>
                  </a:lnTo>
                  <a:lnTo>
                    <a:pt x="3277849" y="427259"/>
                  </a:lnTo>
                  <a:lnTo>
                    <a:pt x="3309223" y="455152"/>
                  </a:lnTo>
                  <a:lnTo>
                    <a:pt x="3338353" y="483549"/>
                  </a:lnTo>
                  <a:lnTo>
                    <a:pt x="3365220" y="512416"/>
                  </a:lnTo>
                  <a:lnTo>
                    <a:pt x="3389803" y="541718"/>
                  </a:lnTo>
                  <a:lnTo>
                    <a:pt x="3432040" y="601490"/>
                  </a:lnTo>
                  <a:lnTo>
                    <a:pt x="3464904" y="662592"/>
                  </a:lnTo>
                  <a:lnTo>
                    <a:pt x="3488236" y="724749"/>
                  </a:lnTo>
                  <a:lnTo>
                    <a:pt x="3501878" y="787688"/>
                  </a:lnTo>
                  <a:lnTo>
                    <a:pt x="3505669" y="851133"/>
                  </a:lnTo>
                  <a:lnTo>
                    <a:pt x="3503822" y="882960"/>
                  </a:lnTo>
                  <a:lnTo>
                    <a:pt x="3492541" y="946651"/>
                  </a:lnTo>
                  <a:lnTo>
                    <a:pt x="3471013" y="1010163"/>
                  </a:lnTo>
                  <a:lnTo>
                    <a:pt x="3439079" y="1073222"/>
                  </a:lnTo>
                  <a:lnTo>
                    <a:pt x="3396579" y="1135554"/>
                  </a:lnTo>
                  <a:lnTo>
                    <a:pt x="3371318" y="1166361"/>
                  </a:lnTo>
                  <a:lnTo>
                    <a:pt x="3343355" y="1196884"/>
                  </a:lnTo>
                  <a:lnTo>
                    <a:pt x="3312672" y="1227088"/>
                  </a:lnTo>
                  <a:lnTo>
                    <a:pt x="3279247" y="1256938"/>
                  </a:lnTo>
                  <a:lnTo>
                    <a:pt x="3219353" y="1304285"/>
                  </a:lnTo>
                  <a:lnTo>
                    <a:pt x="3187251" y="1327065"/>
                  </a:lnTo>
                  <a:lnTo>
                    <a:pt x="3153764" y="1349236"/>
                  </a:lnTo>
                  <a:lnTo>
                    <a:pt x="3118932" y="1370789"/>
                  </a:lnTo>
                  <a:lnTo>
                    <a:pt x="3082792" y="1391715"/>
                  </a:lnTo>
                  <a:lnTo>
                    <a:pt x="3045384" y="1412004"/>
                  </a:lnTo>
                  <a:lnTo>
                    <a:pt x="3006747" y="1431648"/>
                  </a:lnTo>
                  <a:lnTo>
                    <a:pt x="2966919" y="1450637"/>
                  </a:lnTo>
                  <a:lnTo>
                    <a:pt x="2925940" y="1468961"/>
                  </a:lnTo>
                  <a:lnTo>
                    <a:pt x="2883847" y="1486611"/>
                  </a:lnTo>
                  <a:lnTo>
                    <a:pt x="2840681" y="1503578"/>
                  </a:lnTo>
                  <a:lnTo>
                    <a:pt x="2796479" y="1519852"/>
                  </a:lnTo>
                  <a:lnTo>
                    <a:pt x="2751281" y="1535425"/>
                  </a:lnTo>
                  <a:lnTo>
                    <a:pt x="2705125" y="1550287"/>
                  </a:lnTo>
                  <a:lnTo>
                    <a:pt x="2658050" y="1564428"/>
                  </a:lnTo>
                  <a:lnTo>
                    <a:pt x="2610096" y="1577839"/>
                  </a:lnTo>
                  <a:lnTo>
                    <a:pt x="2561300" y="1590512"/>
                  </a:lnTo>
                  <a:lnTo>
                    <a:pt x="2511702" y="1602435"/>
                  </a:lnTo>
                  <a:lnTo>
                    <a:pt x="2461341" y="1613602"/>
                  </a:lnTo>
                  <a:lnTo>
                    <a:pt x="2410255" y="1624001"/>
                  </a:lnTo>
                  <a:lnTo>
                    <a:pt x="2358483" y="1633623"/>
                  </a:lnTo>
                  <a:lnTo>
                    <a:pt x="2306064" y="1642460"/>
                  </a:lnTo>
                  <a:lnTo>
                    <a:pt x="2253038" y="1650502"/>
                  </a:lnTo>
                  <a:lnTo>
                    <a:pt x="2199441" y="1657739"/>
                  </a:lnTo>
                  <a:lnTo>
                    <a:pt x="2145315" y="1664163"/>
                  </a:lnTo>
                  <a:lnTo>
                    <a:pt x="2090696" y="1669764"/>
                  </a:lnTo>
                  <a:lnTo>
                    <a:pt x="2035625" y="1674532"/>
                  </a:lnTo>
                  <a:lnTo>
                    <a:pt x="1980140" y="1678459"/>
                  </a:lnTo>
                  <a:lnTo>
                    <a:pt x="1924279" y="1681534"/>
                  </a:lnTo>
                  <a:lnTo>
                    <a:pt x="1868082" y="1683749"/>
                  </a:lnTo>
                  <a:lnTo>
                    <a:pt x="1811588" y="1685095"/>
                  </a:lnTo>
                  <a:lnTo>
                    <a:pt x="1754835" y="1685561"/>
                  </a:lnTo>
                  <a:lnTo>
                    <a:pt x="1697862" y="1685140"/>
                  </a:lnTo>
                  <a:lnTo>
                    <a:pt x="1640708" y="1683820"/>
                  </a:lnTo>
                  <a:lnTo>
                    <a:pt x="1583412" y="1681594"/>
                  </a:lnTo>
                  <a:lnTo>
                    <a:pt x="1526012" y="1678451"/>
                  </a:lnTo>
                  <a:lnTo>
                    <a:pt x="1022584" y="1896256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71564" y="2810636"/>
            <a:ext cx="36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No.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43971" y="2019285"/>
            <a:ext cx="3351529" cy="1840230"/>
            <a:chOff x="7843971" y="2019285"/>
            <a:chExt cx="3351529" cy="1840230"/>
          </a:xfrm>
        </p:grpSpPr>
        <p:sp>
          <p:nvSpPr>
            <p:cNvPr id="12" name="object 12"/>
            <p:cNvSpPr/>
            <p:nvPr/>
          </p:nvSpPr>
          <p:spPr>
            <a:xfrm>
              <a:off x="7850067" y="2025381"/>
              <a:ext cx="3339465" cy="1828164"/>
            </a:xfrm>
            <a:custGeom>
              <a:avLst/>
              <a:gdLst/>
              <a:ahLst/>
              <a:cxnLst/>
              <a:rect l="l" t="t" r="r" b="b"/>
              <a:pathLst>
                <a:path w="3339465" h="1828164">
                  <a:moveTo>
                    <a:pt x="1697936" y="1"/>
                  </a:moveTo>
                  <a:lnTo>
                    <a:pt x="1644146" y="0"/>
                  </a:lnTo>
                  <a:lnTo>
                    <a:pt x="1590473" y="840"/>
                  </a:lnTo>
                  <a:lnTo>
                    <a:pt x="1536959" y="2517"/>
                  </a:lnTo>
                  <a:lnTo>
                    <a:pt x="1483647" y="5023"/>
                  </a:lnTo>
                  <a:lnTo>
                    <a:pt x="1430578" y="8355"/>
                  </a:lnTo>
                  <a:lnTo>
                    <a:pt x="1377796" y="12505"/>
                  </a:lnTo>
                  <a:lnTo>
                    <a:pt x="1325342" y="17468"/>
                  </a:lnTo>
                  <a:lnTo>
                    <a:pt x="1273259" y="23239"/>
                  </a:lnTo>
                  <a:lnTo>
                    <a:pt x="1221590" y="29811"/>
                  </a:lnTo>
                  <a:lnTo>
                    <a:pt x="1170376" y="37179"/>
                  </a:lnTo>
                  <a:lnTo>
                    <a:pt x="1119659" y="45337"/>
                  </a:lnTo>
                  <a:lnTo>
                    <a:pt x="1069484" y="54280"/>
                  </a:lnTo>
                  <a:lnTo>
                    <a:pt x="1019890" y="64002"/>
                  </a:lnTo>
                  <a:lnTo>
                    <a:pt x="970922" y="74496"/>
                  </a:lnTo>
                  <a:lnTo>
                    <a:pt x="922621" y="85758"/>
                  </a:lnTo>
                  <a:lnTo>
                    <a:pt x="875029" y="97781"/>
                  </a:lnTo>
                  <a:lnTo>
                    <a:pt x="828190" y="110560"/>
                  </a:lnTo>
                  <a:lnTo>
                    <a:pt x="782145" y="124089"/>
                  </a:lnTo>
                  <a:lnTo>
                    <a:pt x="736936" y="138363"/>
                  </a:lnTo>
                  <a:lnTo>
                    <a:pt x="692607" y="153375"/>
                  </a:lnTo>
                  <a:lnTo>
                    <a:pt x="649199" y="169120"/>
                  </a:lnTo>
                  <a:lnTo>
                    <a:pt x="606754" y="185592"/>
                  </a:lnTo>
                  <a:lnTo>
                    <a:pt x="565315" y="202786"/>
                  </a:lnTo>
                  <a:lnTo>
                    <a:pt x="524925" y="220696"/>
                  </a:lnTo>
                  <a:lnTo>
                    <a:pt x="485626" y="239315"/>
                  </a:lnTo>
                  <a:lnTo>
                    <a:pt x="447459" y="258639"/>
                  </a:lnTo>
                  <a:lnTo>
                    <a:pt x="410468" y="278661"/>
                  </a:lnTo>
                  <a:lnTo>
                    <a:pt x="374695" y="299376"/>
                  </a:lnTo>
                  <a:lnTo>
                    <a:pt x="340181" y="320779"/>
                  </a:lnTo>
                  <a:lnTo>
                    <a:pt x="306970" y="342862"/>
                  </a:lnTo>
                  <a:lnTo>
                    <a:pt x="275104" y="365622"/>
                  </a:lnTo>
                  <a:lnTo>
                    <a:pt x="244625" y="389051"/>
                  </a:lnTo>
                  <a:lnTo>
                    <a:pt x="182168" y="443395"/>
                  </a:lnTo>
                  <a:lnTo>
                    <a:pt x="151646" y="474020"/>
                  </a:lnTo>
                  <a:lnTo>
                    <a:pt x="123986" y="504982"/>
                  </a:lnTo>
                  <a:lnTo>
                    <a:pt x="99168" y="536242"/>
                  </a:lnTo>
                  <a:lnTo>
                    <a:pt x="77167" y="567762"/>
                  </a:lnTo>
                  <a:lnTo>
                    <a:pt x="41535" y="631426"/>
                  </a:lnTo>
                  <a:lnTo>
                    <a:pt x="16914" y="695669"/>
                  </a:lnTo>
                  <a:lnTo>
                    <a:pt x="3127" y="760181"/>
                  </a:lnTo>
                  <a:lnTo>
                    <a:pt x="0" y="824658"/>
                  </a:lnTo>
                  <a:lnTo>
                    <a:pt x="2378" y="856786"/>
                  </a:lnTo>
                  <a:lnTo>
                    <a:pt x="14908" y="920631"/>
                  </a:lnTo>
                  <a:lnTo>
                    <a:pt x="37656" y="983671"/>
                  </a:lnTo>
                  <a:lnTo>
                    <a:pt x="70447" y="1045598"/>
                  </a:lnTo>
                  <a:lnTo>
                    <a:pt x="113105" y="1106107"/>
                  </a:lnTo>
                  <a:lnTo>
                    <a:pt x="138079" y="1135733"/>
                  </a:lnTo>
                  <a:lnTo>
                    <a:pt x="165453" y="1164888"/>
                  </a:lnTo>
                  <a:lnTo>
                    <a:pt x="195206" y="1193536"/>
                  </a:lnTo>
                  <a:lnTo>
                    <a:pt x="227315" y="1221636"/>
                  </a:lnTo>
                  <a:lnTo>
                    <a:pt x="261760" y="1249151"/>
                  </a:lnTo>
                  <a:lnTo>
                    <a:pt x="298516" y="1276042"/>
                  </a:lnTo>
                  <a:lnTo>
                    <a:pt x="337564" y="1302271"/>
                  </a:lnTo>
                  <a:lnTo>
                    <a:pt x="378879" y="1327800"/>
                  </a:lnTo>
                  <a:lnTo>
                    <a:pt x="422442" y="1352590"/>
                  </a:lnTo>
                  <a:lnTo>
                    <a:pt x="468229" y="1376602"/>
                  </a:lnTo>
                  <a:lnTo>
                    <a:pt x="516219" y="1399799"/>
                  </a:lnTo>
                  <a:lnTo>
                    <a:pt x="566389" y="1422141"/>
                  </a:lnTo>
                  <a:lnTo>
                    <a:pt x="618718" y="1443591"/>
                  </a:lnTo>
                  <a:lnTo>
                    <a:pt x="673183" y="1464109"/>
                  </a:lnTo>
                  <a:lnTo>
                    <a:pt x="729763" y="1483659"/>
                  </a:lnTo>
                  <a:lnTo>
                    <a:pt x="788435" y="1502200"/>
                  </a:lnTo>
                  <a:lnTo>
                    <a:pt x="849178" y="1519696"/>
                  </a:lnTo>
                  <a:lnTo>
                    <a:pt x="974019" y="1827671"/>
                  </a:lnTo>
                  <a:lnTo>
                    <a:pt x="1453571" y="1617740"/>
                  </a:lnTo>
                  <a:lnTo>
                    <a:pt x="1511376" y="1620922"/>
                  </a:lnTo>
                  <a:lnTo>
                    <a:pt x="1569068" y="1623117"/>
                  </a:lnTo>
                  <a:lnTo>
                    <a:pt x="1626604" y="1624336"/>
                  </a:lnTo>
                  <a:lnTo>
                    <a:pt x="1683939" y="1624589"/>
                  </a:lnTo>
                  <a:lnTo>
                    <a:pt x="1741031" y="1623886"/>
                  </a:lnTo>
                  <a:lnTo>
                    <a:pt x="1797835" y="1622240"/>
                  </a:lnTo>
                  <a:lnTo>
                    <a:pt x="1854308" y="1619659"/>
                  </a:lnTo>
                  <a:lnTo>
                    <a:pt x="1910406" y="1616155"/>
                  </a:lnTo>
                  <a:lnTo>
                    <a:pt x="1966085" y="1611738"/>
                  </a:lnTo>
                  <a:lnTo>
                    <a:pt x="2021302" y="1606420"/>
                  </a:lnTo>
                  <a:lnTo>
                    <a:pt x="2076012" y="1600210"/>
                  </a:lnTo>
                  <a:lnTo>
                    <a:pt x="2130173" y="1593120"/>
                  </a:lnTo>
                  <a:lnTo>
                    <a:pt x="2183741" y="1585159"/>
                  </a:lnTo>
                  <a:lnTo>
                    <a:pt x="2236671" y="1576340"/>
                  </a:lnTo>
                  <a:lnTo>
                    <a:pt x="2288921" y="1566671"/>
                  </a:lnTo>
                  <a:lnTo>
                    <a:pt x="2340446" y="1556165"/>
                  </a:lnTo>
                  <a:lnTo>
                    <a:pt x="2391202" y="1544831"/>
                  </a:lnTo>
                  <a:lnTo>
                    <a:pt x="2441147" y="1532680"/>
                  </a:lnTo>
                  <a:lnTo>
                    <a:pt x="2490235" y="1519723"/>
                  </a:lnTo>
                  <a:lnTo>
                    <a:pt x="2538425" y="1505971"/>
                  </a:lnTo>
                  <a:lnTo>
                    <a:pt x="2585671" y="1491434"/>
                  </a:lnTo>
                  <a:lnTo>
                    <a:pt x="2631931" y="1476122"/>
                  </a:lnTo>
                  <a:lnTo>
                    <a:pt x="2677160" y="1460047"/>
                  </a:lnTo>
                  <a:lnTo>
                    <a:pt x="2721315" y="1443219"/>
                  </a:lnTo>
                  <a:lnTo>
                    <a:pt x="2764352" y="1425649"/>
                  </a:lnTo>
                  <a:lnTo>
                    <a:pt x="2806227" y="1407348"/>
                  </a:lnTo>
                  <a:lnTo>
                    <a:pt x="2846897" y="1388325"/>
                  </a:lnTo>
                  <a:lnTo>
                    <a:pt x="2886318" y="1368592"/>
                  </a:lnTo>
                  <a:lnTo>
                    <a:pt x="2924446" y="1348159"/>
                  </a:lnTo>
                  <a:lnTo>
                    <a:pt x="2961238" y="1327038"/>
                  </a:lnTo>
                  <a:lnTo>
                    <a:pt x="2996650" y="1305238"/>
                  </a:lnTo>
                  <a:lnTo>
                    <a:pt x="3030637" y="1282770"/>
                  </a:lnTo>
                  <a:lnTo>
                    <a:pt x="3063158" y="1259645"/>
                  </a:lnTo>
                  <a:lnTo>
                    <a:pt x="3094167" y="1235874"/>
                  </a:lnTo>
                  <a:lnTo>
                    <a:pt x="3123621" y="1211467"/>
                  </a:lnTo>
                  <a:lnTo>
                    <a:pt x="3157028" y="1181216"/>
                  </a:lnTo>
                  <a:lnTo>
                    <a:pt x="3187550" y="1150591"/>
                  </a:lnTo>
                  <a:lnTo>
                    <a:pt x="3215210" y="1119629"/>
                  </a:lnTo>
                  <a:lnTo>
                    <a:pt x="3240028" y="1088369"/>
                  </a:lnTo>
                  <a:lnTo>
                    <a:pt x="3262028" y="1056850"/>
                  </a:lnTo>
                  <a:lnTo>
                    <a:pt x="3297661" y="993185"/>
                  </a:lnTo>
                  <a:lnTo>
                    <a:pt x="3322282" y="928943"/>
                  </a:lnTo>
                  <a:lnTo>
                    <a:pt x="3336068" y="864430"/>
                  </a:lnTo>
                  <a:lnTo>
                    <a:pt x="3339196" y="799954"/>
                  </a:lnTo>
                  <a:lnTo>
                    <a:pt x="3336818" y="767825"/>
                  </a:lnTo>
                  <a:lnTo>
                    <a:pt x="3324288" y="703981"/>
                  </a:lnTo>
                  <a:lnTo>
                    <a:pt x="3301540" y="640941"/>
                  </a:lnTo>
                  <a:lnTo>
                    <a:pt x="3268749" y="579013"/>
                  </a:lnTo>
                  <a:lnTo>
                    <a:pt x="3226091" y="518504"/>
                  </a:lnTo>
                  <a:lnTo>
                    <a:pt x="3201117" y="488879"/>
                  </a:lnTo>
                  <a:lnTo>
                    <a:pt x="3173743" y="459723"/>
                  </a:lnTo>
                  <a:lnTo>
                    <a:pt x="3143990" y="431076"/>
                  </a:lnTo>
                  <a:lnTo>
                    <a:pt x="3111880" y="402975"/>
                  </a:lnTo>
                  <a:lnTo>
                    <a:pt x="3077436" y="375460"/>
                  </a:lnTo>
                  <a:lnTo>
                    <a:pt x="3040680" y="348569"/>
                  </a:lnTo>
                  <a:lnTo>
                    <a:pt x="3001632" y="322340"/>
                  </a:lnTo>
                  <a:lnTo>
                    <a:pt x="2960316" y="296811"/>
                  </a:lnTo>
                  <a:lnTo>
                    <a:pt x="2916754" y="272021"/>
                  </a:lnTo>
                  <a:lnTo>
                    <a:pt x="2870967" y="248009"/>
                  </a:lnTo>
                  <a:lnTo>
                    <a:pt x="2822977" y="224813"/>
                  </a:lnTo>
                  <a:lnTo>
                    <a:pt x="2772807" y="202470"/>
                  </a:lnTo>
                  <a:lnTo>
                    <a:pt x="2720478" y="181021"/>
                  </a:lnTo>
                  <a:lnTo>
                    <a:pt x="2666013" y="160502"/>
                  </a:lnTo>
                  <a:lnTo>
                    <a:pt x="2609433" y="140952"/>
                  </a:lnTo>
                  <a:lnTo>
                    <a:pt x="2550761" y="122411"/>
                  </a:lnTo>
                  <a:lnTo>
                    <a:pt x="2490018" y="104916"/>
                  </a:lnTo>
                  <a:lnTo>
                    <a:pt x="2439556" y="91602"/>
                  </a:lnTo>
                  <a:lnTo>
                    <a:pt x="2388576" y="79216"/>
                  </a:lnTo>
                  <a:lnTo>
                    <a:pt x="2337119" y="67751"/>
                  </a:lnTo>
                  <a:lnTo>
                    <a:pt x="2285230" y="57203"/>
                  </a:lnTo>
                  <a:lnTo>
                    <a:pt x="2232949" y="47565"/>
                  </a:lnTo>
                  <a:lnTo>
                    <a:pt x="2180319" y="38832"/>
                  </a:lnTo>
                  <a:lnTo>
                    <a:pt x="2127382" y="30998"/>
                  </a:lnTo>
                  <a:lnTo>
                    <a:pt x="2074182" y="24057"/>
                  </a:lnTo>
                  <a:lnTo>
                    <a:pt x="2020759" y="18004"/>
                  </a:lnTo>
                  <a:lnTo>
                    <a:pt x="1967157" y="12832"/>
                  </a:lnTo>
                  <a:lnTo>
                    <a:pt x="1913418" y="8537"/>
                  </a:lnTo>
                  <a:lnTo>
                    <a:pt x="1859584" y="5111"/>
                  </a:lnTo>
                  <a:lnTo>
                    <a:pt x="1805697" y="2551"/>
                  </a:lnTo>
                  <a:lnTo>
                    <a:pt x="1751801" y="849"/>
                  </a:lnTo>
                  <a:lnTo>
                    <a:pt x="1697936" y="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50067" y="2025381"/>
              <a:ext cx="3339465" cy="1828164"/>
            </a:xfrm>
            <a:custGeom>
              <a:avLst/>
              <a:gdLst/>
              <a:ahLst/>
              <a:cxnLst/>
              <a:rect l="l" t="t" r="r" b="b"/>
              <a:pathLst>
                <a:path w="3339465" h="1828164">
                  <a:moveTo>
                    <a:pt x="974019" y="1827671"/>
                  </a:moveTo>
                  <a:lnTo>
                    <a:pt x="849178" y="1519696"/>
                  </a:lnTo>
                  <a:lnTo>
                    <a:pt x="788435" y="1502200"/>
                  </a:lnTo>
                  <a:lnTo>
                    <a:pt x="729763" y="1483659"/>
                  </a:lnTo>
                  <a:lnTo>
                    <a:pt x="673183" y="1464109"/>
                  </a:lnTo>
                  <a:lnTo>
                    <a:pt x="618718" y="1443591"/>
                  </a:lnTo>
                  <a:lnTo>
                    <a:pt x="566389" y="1422141"/>
                  </a:lnTo>
                  <a:lnTo>
                    <a:pt x="516219" y="1399799"/>
                  </a:lnTo>
                  <a:lnTo>
                    <a:pt x="468229" y="1376602"/>
                  </a:lnTo>
                  <a:lnTo>
                    <a:pt x="422442" y="1352590"/>
                  </a:lnTo>
                  <a:lnTo>
                    <a:pt x="378879" y="1327800"/>
                  </a:lnTo>
                  <a:lnTo>
                    <a:pt x="337564" y="1302271"/>
                  </a:lnTo>
                  <a:lnTo>
                    <a:pt x="298516" y="1276042"/>
                  </a:lnTo>
                  <a:lnTo>
                    <a:pt x="261760" y="1249151"/>
                  </a:lnTo>
                  <a:lnTo>
                    <a:pt x="227315" y="1221636"/>
                  </a:lnTo>
                  <a:lnTo>
                    <a:pt x="195206" y="1193536"/>
                  </a:lnTo>
                  <a:lnTo>
                    <a:pt x="165453" y="1164888"/>
                  </a:lnTo>
                  <a:lnTo>
                    <a:pt x="138079" y="1135733"/>
                  </a:lnTo>
                  <a:lnTo>
                    <a:pt x="113105" y="1106107"/>
                  </a:lnTo>
                  <a:lnTo>
                    <a:pt x="70447" y="1045598"/>
                  </a:lnTo>
                  <a:lnTo>
                    <a:pt x="37656" y="983671"/>
                  </a:lnTo>
                  <a:lnTo>
                    <a:pt x="14908" y="920631"/>
                  </a:lnTo>
                  <a:lnTo>
                    <a:pt x="2378" y="856786"/>
                  </a:lnTo>
                  <a:lnTo>
                    <a:pt x="0" y="824658"/>
                  </a:lnTo>
                  <a:lnTo>
                    <a:pt x="242" y="792443"/>
                  </a:lnTo>
                  <a:lnTo>
                    <a:pt x="8677" y="727910"/>
                  </a:lnTo>
                  <a:lnTo>
                    <a:pt x="27859" y="663494"/>
                  </a:lnTo>
                  <a:lnTo>
                    <a:pt x="57964" y="599502"/>
                  </a:lnTo>
                  <a:lnTo>
                    <a:pt x="99168" y="536242"/>
                  </a:lnTo>
                  <a:lnTo>
                    <a:pt x="123986" y="504982"/>
                  </a:lnTo>
                  <a:lnTo>
                    <a:pt x="151646" y="474020"/>
                  </a:lnTo>
                  <a:lnTo>
                    <a:pt x="182168" y="443395"/>
                  </a:lnTo>
                  <a:lnTo>
                    <a:pt x="215575" y="413145"/>
                  </a:lnTo>
                  <a:lnTo>
                    <a:pt x="275104" y="365622"/>
                  </a:lnTo>
                  <a:lnTo>
                    <a:pt x="306970" y="342862"/>
                  </a:lnTo>
                  <a:lnTo>
                    <a:pt x="340181" y="320779"/>
                  </a:lnTo>
                  <a:lnTo>
                    <a:pt x="374695" y="299376"/>
                  </a:lnTo>
                  <a:lnTo>
                    <a:pt x="410468" y="278661"/>
                  </a:lnTo>
                  <a:lnTo>
                    <a:pt x="447459" y="258639"/>
                  </a:lnTo>
                  <a:lnTo>
                    <a:pt x="485626" y="239315"/>
                  </a:lnTo>
                  <a:lnTo>
                    <a:pt x="524925" y="220696"/>
                  </a:lnTo>
                  <a:lnTo>
                    <a:pt x="565315" y="202786"/>
                  </a:lnTo>
                  <a:lnTo>
                    <a:pt x="606754" y="185592"/>
                  </a:lnTo>
                  <a:lnTo>
                    <a:pt x="649199" y="169120"/>
                  </a:lnTo>
                  <a:lnTo>
                    <a:pt x="692607" y="153375"/>
                  </a:lnTo>
                  <a:lnTo>
                    <a:pt x="736936" y="138363"/>
                  </a:lnTo>
                  <a:lnTo>
                    <a:pt x="782145" y="124089"/>
                  </a:lnTo>
                  <a:lnTo>
                    <a:pt x="828190" y="110560"/>
                  </a:lnTo>
                  <a:lnTo>
                    <a:pt x="875029" y="97781"/>
                  </a:lnTo>
                  <a:lnTo>
                    <a:pt x="922621" y="85758"/>
                  </a:lnTo>
                  <a:lnTo>
                    <a:pt x="970922" y="74496"/>
                  </a:lnTo>
                  <a:lnTo>
                    <a:pt x="1019890" y="64002"/>
                  </a:lnTo>
                  <a:lnTo>
                    <a:pt x="1069484" y="54280"/>
                  </a:lnTo>
                  <a:lnTo>
                    <a:pt x="1119659" y="45337"/>
                  </a:lnTo>
                  <a:lnTo>
                    <a:pt x="1170376" y="37179"/>
                  </a:lnTo>
                  <a:lnTo>
                    <a:pt x="1221590" y="29811"/>
                  </a:lnTo>
                  <a:lnTo>
                    <a:pt x="1273259" y="23239"/>
                  </a:lnTo>
                  <a:lnTo>
                    <a:pt x="1325342" y="17468"/>
                  </a:lnTo>
                  <a:lnTo>
                    <a:pt x="1377796" y="12505"/>
                  </a:lnTo>
                  <a:lnTo>
                    <a:pt x="1430578" y="8355"/>
                  </a:lnTo>
                  <a:lnTo>
                    <a:pt x="1483647" y="5023"/>
                  </a:lnTo>
                  <a:lnTo>
                    <a:pt x="1536959" y="2517"/>
                  </a:lnTo>
                  <a:lnTo>
                    <a:pt x="1590473" y="840"/>
                  </a:lnTo>
                  <a:lnTo>
                    <a:pt x="1644146" y="0"/>
                  </a:lnTo>
                  <a:lnTo>
                    <a:pt x="1697936" y="1"/>
                  </a:lnTo>
                  <a:lnTo>
                    <a:pt x="1751801" y="849"/>
                  </a:lnTo>
                  <a:lnTo>
                    <a:pt x="1805697" y="2551"/>
                  </a:lnTo>
                  <a:lnTo>
                    <a:pt x="1859584" y="5111"/>
                  </a:lnTo>
                  <a:lnTo>
                    <a:pt x="1913418" y="8537"/>
                  </a:lnTo>
                  <a:lnTo>
                    <a:pt x="1967157" y="12832"/>
                  </a:lnTo>
                  <a:lnTo>
                    <a:pt x="2020759" y="18004"/>
                  </a:lnTo>
                  <a:lnTo>
                    <a:pt x="2074182" y="24057"/>
                  </a:lnTo>
                  <a:lnTo>
                    <a:pt x="2127382" y="30998"/>
                  </a:lnTo>
                  <a:lnTo>
                    <a:pt x="2180319" y="38832"/>
                  </a:lnTo>
                  <a:lnTo>
                    <a:pt x="2232949" y="47565"/>
                  </a:lnTo>
                  <a:lnTo>
                    <a:pt x="2285230" y="57203"/>
                  </a:lnTo>
                  <a:lnTo>
                    <a:pt x="2337119" y="67751"/>
                  </a:lnTo>
                  <a:lnTo>
                    <a:pt x="2388576" y="79216"/>
                  </a:lnTo>
                  <a:lnTo>
                    <a:pt x="2439556" y="91602"/>
                  </a:lnTo>
                  <a:lnTo>
                    <a:pt x="2490018" y="104916"/>
                  </a:lnTo>
                  <a:lnTo>
                    <a:pt x="2550761" y="122411"/>
                  </a:lnTo>
                  <a:lnTo>
                    <a:pt x="2609433" y="140952"/>
                  </a:lnTo>
                  <a:lnTo>
                    <a:pt x="2666013" y="160502"/>
                  </a:lnTo>
                  <a:lnTo>
                    <a:pt x="2720478" y="181021"/>
                  </a:lnTo>
                  <a:lnTo>
                    <a:pt x="2772807" y="202470"/>
                  </a:lnTo>
                  <a:lnTo>
                    <a:pt x="2822977" y="224813"/>
                  </a:lnTo>
                  <a:lnTo>
                    <a:pt x="2870967" y="248009"/>
                  </a:lnTo>
                  <a:lnTo>
                    <a:pt x="2916754" y="272021"/>
                  </a:lnTo>
                  <a:lnTo>
                    <a:pt x="2960316" y="296811"/>
                  </a:lnTo>
                  <a:lnTo>
                    <a:pt x="3001632" y="322340"/>
                  </a:lnTo>
                  <a:lnTo>
                    <a:pt x="3040680" y="348569"/>
                  </a:lnTo>
                  <a:lnTo>
                    <a:pt x="3077436" y="375460"/>
                  </a:lnTo>
                  <a:lnTo>
                    <a:pt x="3111880" y="402975"/>
                  </a:lnTo>
                  <a:lnTo>
                    <a:pt x="3143990" y="431076"/>
                  </a:lnTo>
                  <a:lnTo>
                    <a:pt x="3173743" y="459723"/>
                  </a:lnTo>
                  <a:lnTo>
                    <a:pt x="3201117" y="488879"/>
                  </a:lnTo>
                  <a:lnTo>
                    <a:pt x="3226091" y="518504"/>
                  </a:lnTo>
                  <a:lnTo>
                    <a:pt x="3268749" y="579013"/>
                  </a:lnTo>
                  <a:lnTo>
                    <a:pt x="3301540" y="640941"/>
                  </a:lnTo>
                  <a:lnTo>
                    <a:pt x="3324288" y="703981"/>
                  </a:lnTo>
                  <a:lnTo>
                    <a:pt x="3336818" y="767825"/>
                  </a:lnTo>
                  <a:lnTo>
                    <a:pt x="3339196" y="799954"/>
                  </a:lnTo>
                  <a:lnTo>
                    <a:pt x="3338954" y="832168"/>
                  </a:lnTo>
                  <a:lnTo>
                    <a:pt x="3330518" y="896701"/>
                  </a:lnTo>
                  <a:lnTo>
                    <a:pt x="3311337" y="961117"/>
                  </a:lnTo>
                  <a:lnTo>
                    <a:pt x="3281232" y="1025109"/>
                  </a:lnTo>
                  <a:lnTo>
                    <a:pt x="3240028" y="1088369"/>
                  </a:lnTo>
                  <a:lnTo>
                    <a:pt x="3215210" y="1119629"/>
                  </a:lnTo>
                  <a:lnTo>
                    <a:pt x="3187550" y="1150591"/>
                  </a:lnTo>
                  <a:lnTo>
                    <a:pt x="3157028" y="1181216"/>
                  </a:lnTo>
                  <a:lnTo>
                    <a:pt x="3123621" y="1211467"/>
                  </a:lnTo>
                  <a:lnTo>
                    <a:pt x="3094167" y="1235874"/>
                  </a:lnTo>
                  <a:lnTo>
                    <a:pt x="3063158" y="1259645"/>
                  </a:lnTo>
                  <a:lnTo>
                    <a:pt x="3030637" y="1282770"/>
                  </a:lnTo>
                  <a:lnTo>
                    <a:pt x="2996650" y="1305238"/>
                  </a:lnTo>
                  <a:lnTo>
                    <a:pt x="2961238" y="1327038"/>
                  </a:lnTo>
                  <a:lnTo>
                    <a:pt x="2924446" y="1348159"/>
                  </a:lnTo>
                  <a:lnTo>
                    <a:pt x="2886318" y="1368592"/>
                  </a:lnTo>
                  <a:lnTo>
                    <a:pt x="2846897" y="1388325"/>
                  </a:lnTo>
                  <a:lnTo>
                    <a:pt x="2806227" y="1407348"/>
                  </a:lnTo>
                  <a:lnTo>
                    <a:pt x="2764352" y="1425649"/>
                  </a:lnTo>
                  <a:lnTo>
                    <a:pt x="2721315" y="1443219"/>
                  </a:lnTo>
                  <a:lnTo>
                    <a:pt x="2677160" y="1460047"/>
                  </a:lnTo>
                  <a:lnTo>
                    <a:pt x="2631931" y="1476122"/>
                  </a:lnTo>
                  <a:lnTo>
                    <a:pt x="2585671" y="1491434"/>
                  </a:lnTo>
                  <a:lnTo>
                    <a:pt x="2538425" y="1505971"/>
                  </a:lnTo>
                  <a:lnTo>
                    <a:pt x="2490235" y="1519723"/>
                  </a:lnTo>
                  <a:lnTo>
                    <a:pt x="2441147" y="1532680"/>
                  </a:lnTo>
                  <a:lnTo>
                    <a:pt x="2391202" y="1544831"/>
                  </a:lnTo>
                  <a:lnTo>
                    <a:pt x="2340446" y="1556165"/>
                  </a:lnTo>
                  <a:lnTo>
                    <a:pt x="2288921" y="1566671"/>
                  </a:lnTo>
                  <a:lnTo>
                    <a:pt x="2236671" y="1576340"/>
                  </a:lnTo>
                  <a:lnTo>
                    <a:pt x="2183741" y="1585159"/>
                  </a:lnTo>
                  <a:lnTo>
                    <a:pt x="2130173" y="1593120"/>
                  </a:lnTo>
                  <a:lnTo>
                    <a:pt x="2076012" y="1600210"/>
                  </a:lnTo>
                  <a:lnTo>
                    <a:pt x="2021302" y="1606420"/>
                  </a:lnTo>
                  <a:lnTo>
                    <a:pt x="1966085" y="1611738"/>
                  </a:lnTo>
                  <a:lnTo>
                    <a:pt x="1910406" y="1616155"/>
                  </a:lnTo>
                  <a:lnTo>
                    <a:pt x="1854308" y="1619659"/>
                  </a:lnTo>
                  <a:lnTo>
                    <a:pt x="1797835" y="1622240"/>
                  </a:lnTo>
                  <a:lnTo>
                    <a:pt x="1741031" y="1623886"/>
                  </a:lnTo>
                  <a:lnTo>
                    <a:pt x="1683939" y="1624589"/>
                  </a:lnTo>
                  <a:lnTo>
                    <a:pt x="1626604" y="1624336"/>
                  </a:lnTo>
                  <a:lnTo>
                    <a:pt x="1569068" y="1623117"/>
                  </a:lnTo>
                  <a:lnTo>
                    <a:pt x="1511376" y="1620922"/>
                  </a:lnTo>
                  <a:lnTo>
                    <a:pt x="1453571" y="1617740"/>
                  </a:lnTo>
                  <a:lnTo>
                    <a:pt x="974019" y="1827671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5668" y="1509776"/>
            <a:ext cx="9959975" cy="147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Similarly,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we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access Gmail,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LinkedIn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other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social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media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applications.</a:t>
            </a:r>
            <a:endParaRPr sz="2400">
              <a:latin typeface="Times New Roman"/>
              <a:cs typeface="Times New Roman"/>
            </a:endParaRPr>
          </a:p>
          <a:p>
            <a:pPr marL="7800340" marR="5080" indent="-1270" algn="ctr">
              <a:lnSpc>
                <a:spcPct val="100000"/>
              </a:lnSpc>
              <a:spcBef>
                <a:spcPts val="2020"/>
              </a:spcBef>
            </a:pPr>
            <a:r>
              <a:rPr sz="1800" spc="-5" dirty="0">
                <a:latin typeface="Times New Roman"/>
                <a:cs typeface="Times New Roman"/>
              </a:rPr>
              <a:t>All </a:t>
            </a:r>
            <a:r>
              <a:rPr sz="1800" spc="-10" dirty="0">
                <a:latin typeface="Times New Roman"/>
                <a:cs typeface="Times New Roman"/>
              </a:rPr>
              <a:t>we </a:t>
            </a:r>
            <a:r>
              <a:rPr sz="1800" dirty="0">
                <a:latin typeface="Times New Roman"/>
                <a:cs typeface="Times New Roman"/>
              </a:rPr>
              <a:t>need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password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we </a:t>
            </a:r>
            <a:r>
              <a:rPr sz="1800" dirty="0">
                <a:latin typeface="Times New Roman"/>
                <a:cs typeface="Times New Roman"/>
              </a:rPr>
              <a:t>can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internet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68359" y="2954858"/>
            <a:ext cx="21018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through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device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362055" cy="441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Office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365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Services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365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639445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Office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online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similar</a:t>
            </a:r>
            <a:r>
              <a:rPr sz="2000" dirty="0">
                <a:latin typeface="Times New Roman"/>
                <a:cs typeface="Times New Roman"/>
              </a:rPr>
              <a:t> 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except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office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making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easier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locations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collaborate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351155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Exchange online </a:t>
            </a:r>
            <a:r>
              <a:rPr sz="2000" dirty="0">
                <a:latin typeface="Times New Roman"/>
                <a:cs typeface="Times New Roman"/>
              </a:rPr>
              <a:t>is an </a:t>
            </a:r>
            <a:r>
              <a:rPr sz="2000" spc="-5" dirty="0">
                <a:latin typeface="Times New Roman"/>
                <a:cs typeface="Times New Roman"/>
              </a:rPr>
              <a:t>application </a:t>
            </a:r>
            <a:r>
              <a:rPr sz="2000" dirty="0">
                <a:latin typeface="Times New Roman"/>
                <a:cs typeface="Times New Roman"/>
              </a:rPr>
              <a:t>for IT </a:t>
            </a:r>
            <a:r>
              <a:rPr sz="2000" spc="-5" dirty="0">
                <a:latin typeface="Times New Roman"/>
                <a:cs typeface="Times New Roman"/>
              </a:rPr>
              <a:t>managers. </a:t>
            </a:r>
            <a:r>
              <a:rPr sz="2000" dirty="0">
                <a:latin typeface="Times New Roman"/>
                <a:cs typeface="Times New Roman"/>
              </a:rPr>
              <a:t>It gives centralized control of </a:t>
            </a:r>
            <a:r>
              <a:rPr sz="2000" spc="-5" dirty="0">
                <a:latin typeface="Times New Roman"/>
                <a:cs typeface="Times New Roman"/>
              </a:rPr>
              <a:t>all mailboxes </a:t>
            </a:r>
            <a:r>
              <a:rPr sz="2000" dirty="0">
                <a:latin typeface="Times New Roman"/>
                <a:cs typeface="Times New Roman"/>
              </a:rPr>
              <a:t>of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company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mail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policy,</a:t>
            </a:r>
            <a:r>
              <a:rPr sz="2000" spc="-15" dirty="0">
                <a:latin typeface="Times New Roman"/>
                <a:cs typeface="Times New Roman"/>
              </a:rPr>
              <a:t> security,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filter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spams.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prevention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capabilities.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SharePoint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online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modernise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on-premise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team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sites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portals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discover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collaborate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content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inside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outside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organization.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 startAt="4"/>
              <a:tabLst>
                <a:tab pos="469900" algn="l"/>
                <a:tab pos="470534" algn="l"/>
              </a:tabLst>
            </a:pPr>
            <a:r>
              <a:rPr sz="2000" b="1" spc="-35" dirty="0">
                <a:latin typeface="Times New Roman"/>
                <a:cs typeface="Times New Roman"/>
              </a:rPr>
              <a:t>Yammer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enterprise-based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social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interact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spc="-15" dirty="0">
                <a:latin typeface="Times New Roman"/>
                <a:cs typeface="Times New Roman"/>
              </a:rPr>
              <a:t>privately.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6335" y="5151120"/>
            <a:ext cx="2045207" cy="15422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90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237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Office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365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apps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336" y="1560575"/>
            <a:ext cx="9700260" cy="49819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91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0949940" cy="533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Off</a:t>
            </a:r>
            <a:r>
              <a:rPr sz="2800" b="1" dirty="0">
                <a:latin typeface="Times New Roman"/>
                <a:cs typeface="Times New Roman"/>
              </a:rPr>
              <a:t>i</a:t>
            </a:r>
            <a:r>
              <a:rPr sz="2800" b="1" spc="-5" dirty="0">
                <a:latin typeface="Times New Roman"/>
                <a:cs typeface="Times New Roman"/>
              </a:rPr>
              <a:t>ce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Onli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e</a:t>
            </a:r>
            <a:r>
              <a:rPr sz="2800" b="1" spc="-17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Apps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include: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Mail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box: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stay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emails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 </a:t>
            </a:r>
            <a:r>
              <a:rPr sz="2000" spc="-65" dirty="0">
                <a:latin typeface="Times New Roman"/>
                <a:cs typeface="Times New Roman"/>
              </a:rPr>
              <a:t>OWA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(Outlook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Web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similar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Outlook.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Skype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Business: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Skype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5" dirty="0">
                <a:latin typeface="Times New Roman"/>
                <a:cs typeface="Times New Roman"/>
              </a:rPr>
              <a:t> combines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instant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messaging,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voice,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</a:t>
            </a:r>
            <a:r>
              <a:rPr sz="2000" spc="-5" dirty="0">
                <a:latin typeface="Times New Roman"/>
                <a:cs typeface="Times New Roman"/>
              </a:rPr>
              <a:t> meetings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conferencing,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consistent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experience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consolidated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system.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spc="-30" dirty="0">
                <a:latin typeface="Times New Roman"/>
                <a:cs typeface="Times New Roman"/>
              </a:rPr>
              <a:t>Word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Online: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edit,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collaborate,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anywhere.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Excel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Online: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Analyze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Excel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spreadsheets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&amp;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workbooks.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PowerPoint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Online: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powerful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presentations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team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anywhere,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anytime.</a:t>
            </a:r>
            <a:endParaRPr sz="2000">
              <a:latin typeface="Times New Roman"/>
              <a:cs typeface="Times New Roman"/>
            </a:endParaRPr>
          </a:p>
          <a:p>
            <a:pPr marL="355600" marR="44069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OneNote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Online: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gathering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multi-user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collaboration.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</a:t>
            </a:r>
            <a:r>
              <a:rPr sz="2000" spc="-5" dirty="0">
                <a:latin typeface="Times New Roman"/>
                <a:cs typeface="Times New Roman"/>
              </a:rPr>
              <a:t>make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handwritten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typed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notes,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drawings,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screenshots,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videos,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audios.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Calendar: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you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Invite,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reminders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track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RSVP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manage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schedule.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OneDrive: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photos,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documents,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spreadsheets,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etc.,</a:t>
            </a:r>
            <a:r>
              <a:rPr sz="2000" dirty="0">
                <a:latin typeface="Times New Roman"/>
                <a:cs typeface="Times New Roman"/>
              </a:rPr>
              <a:t> and</a:t>
            </a:r>
            <a:r>
              <a:rPr sz="2000" spc="-5" dirty="0">
                <a:latin typeface="Times New Roman"/>
                <a:cs typeface="Times New Roman"/>
              </a:rPr>
              <a:t> access </a:t>
            </a:r>
            <a:r>
              <a:rPr sz="2000" dirty="0">
                <a:latin typeface="Times New Roman"/>
                <a:cs typeface="Times New Roman"/>
              </a:rPr>
              <a:t>them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anywhere.</a:t>
            </a:r>
            <a:endParaRPr sz="2000">
              <a:latin typeface="Times New Roman"/>
              <a:cs typeface="Times New Roman"/>
            </a:endParaRPr>
          </a:p>
          <a:p>
            <a:pPr marL="355600" marR="2286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Docs: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(Word,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Excel,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PowerPoint,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OneNote,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Sway,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PDF).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You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upload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OneDrive.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377171" y="903732"/>
            <a:ext cx="2607945" cy="1724025"/>
            <a:chOff x="9377171" y="903732"/>
            <a:chExt cx="2607945" cy="1724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7171" y="903732"/>
              <a:ext cx="2607564" cy="17236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2243" y="1098804"/>
              <a:ext cx="2019300" cy="113538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92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105515" cy="472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Office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365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Features </a:t>
            </a:r>
            <a:r>
              <a:rPr sz="2800" b="1" dirty="0">
                <a:latin typeface="Times New Roman"/>
                <a:cs typeface="Times New Roman"/>
              </a:rPr>
              <a:t>and</a:t>
            </a:r>
            <a:r>
              <a:rPr sz="2800" b="1" spc="-5" dirty="0">
                <a:latin typeface="Times New Roman"/>
                <a:cs typeface="Times New Roman"/>
              </a:rPr>
              <a:t> Benefits</a:t>
            </a:r>
            <a:endParaRPr sz="2800">
              <a:latin typeface="Times New Roman"/>
              <a:cs typeface="Times New Roman"/>
            </a:endParaRPr>
          </a:p>
          <a:p>
            <a:pPr marL="355600" marR="514984" indent="-343535">
              <a:lnSpc>
                <a:spcPct val="100000"/>
              </a:lnSpc>
              <a:spcBef>
                <a:spcPts val="243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Easily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Accessible: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365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applications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accessed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anywhere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world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Automatic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Updates: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Ready-to-use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cloud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itself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dirty="0">
                <a:latin typeface="Times New Roman"/>
                <a:cs typeface="Times New Roman"/>
              </a:rPr>
              <a:t> users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automatic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updates.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Prevents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Data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Loss: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Your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 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safe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 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304165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Great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Security: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365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username</a:t>
            </a:r>
            <a:r>
              <a:rPr sz="2000" dirty="0">
                <a:latin typeface="Times New Roman"/>
                <a:cs typeface="Times New Roman"/>
              </a:rPr>
              <a:t> 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password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authenticate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account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proactive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monitoring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keep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safe.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latin typeface="Times New Roman"/>
                <a:cs typeface="Times New Roman"/>
              </a:rPr>
              <a:t>Reduces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IT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Expenses: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reduces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Infrastructure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well, 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updating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software.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Pay 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 want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You</a:t>
            </a:r>
            <a:r>
              <a:rPr sz="2000" dirty="0">
                <a:latin typeface="Times New Roman"/>
                <a:cs typeface="Times New Roman"/>
              </a:rPr>
              <a:t> pay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subscribe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tools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requirements.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121663"/>
            <a:ext cx="1981200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93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0960100" cy="3199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Google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Suite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0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 G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0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le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10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sinesses.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5" dirty="0">
                <a:latin typeface="Times New Roman"/>
                <a:cs typeface="Times New Roman"/>
              </a:rPr>
              <a:t>Google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Suite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cloud-based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alternative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suites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Microsoft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Office.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free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Gmail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suite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itself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subscription </a:t>
            </a:r>
            <a:r>
              <a:rPr sz="2000" dirty="0">
                <a:latin typeface="Times New Roman"/>
                <a:cs typeface="Times New Roman"/>
              </a:rPr>
              <a:t>– </a:t>
            </a:r>
            <a:r>
              <a:rPr sz="2000" spc="-5" dirty="0">
                <a:latin typeface="Times New Roman"/>
                <a:cs typeface="Times New Roman"/>
              </a:rPr>
              <a:t>monthly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annually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billed.</a:t>
            </a:r>
            <a:endParaRPr sz="2000">
              <a:latin typeface="Times New Roman"/>
              <a:cs typeface="Times New Roman"/>
            </a:endParaRPr>
          </a:p>
          <a:p>
            <a:pPr marL="355600" marR="210185" indent="-343535" algn="just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The basic plan of G </a:t>
            </a:r>
            <a:r>
              <a:rPr sz="2000" spc="-5" dirty="0">
                <a:latin typeface="Times New Roman"/>
                <a:cs typeface="Times New Roman"/>
              </a:rPr>
              <a:t>Suite </a:t>
            </a:r>
            <a:r>
              <a:rPr sz="2000" dirty="0">
                <a:latin typeface="Times New Roman"/>
                <a:cs typeface="Times New Roman"/>
              </a:rPr>
              <a:t>gives 30GB storage, which is </a:t>
            </a:r>
            <a:r>
              <a:rPr sz="2000" spc="5" dirty="0">
                <a:latin typeface="Times New Roman"/>
                <a:cs typeface="Times New Roman"/>
              </a:rPr>
              <a:t>double </a:t>
            </a:r>
            <a:r>
              <a:rPr sz="2000" dirty="0">
                <a:latin typeface="Times New Roman"/>
                <a:cs typeface="Times New Roman"/>
              </a:rPr>
              <a:t>the space available with free plan. 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</a:t>
            </a:r>
            <a:r>
              <a:rPr sz="2000" spc="-5" dirty="0">
                <a:latin typeface="Times New Roman"/>
                <a:cs typeface="Times New Roman"/>
              </a:rPr>
              <a:t> offers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unlimited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case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</a:t>
            </a:r>
            <a:r>
              <a:rPr sz="2000" dirty="0">
                <a:latin typeface="Times New Roman"/>
                <a:cs typeface="Times New Roman"/>
              </a:rPr>
              <a:t> than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employees)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along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 a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better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admin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panel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Vault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archiving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emails.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0504" y="4241291"/>
            <a:ext cx="4511040" cy="24627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94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2315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Google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Suite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3980" y="1511808"/>
            <a:ext cx="9211056" cy="51800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260" y="6464985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95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5660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96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699" y="1009268"/>
            <a:ext cx="2329180" cy="760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Google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Suite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Google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Suite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699" y="1744218"/>
            <a:ext cx="7198359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dirty="0">
                <a:latin typeface="Times New Roman"/>
                <a:cs typeface="Times New Roman"/>
              </a:rPr>
              <a:t> addresses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(name@company.com)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25" dirty="0">
                <a:latin typeface="Times New Roman"/>
                <a:cs typeface="Times New Roman"/>
              </a:rPr>
              <a:t>Video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voice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calls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Online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calendars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Online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text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spreadsheets,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slides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Project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sites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 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build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websites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intranet)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admin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controls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24/7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phone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support.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Unlimited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addition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you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Advanced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admin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Drive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Audit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reporting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insights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Drive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sharing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5" dirty="0">
                <a:latin typeface="Times New Roman"/>
                <a:cs typeface="Times New Roman"/>
              </a:rPr>
              <a:t>Google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Vault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eDiscovery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covering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emails, </a:t>
            </a:r>
            <a:r>
              <a:rPr sz="2000" dirty="0">
                <a:latin typeface="Times New Roman"/>
                <a:cs typeface="Times New Roman"/>
              </a:rPr>
              <a:t>chats,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docs,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files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Advanced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search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exports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archives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message-retention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policies</a:t>
            </a:r>
            <a:endParaRPr sz="20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Times New Roman"/>
                <a:cs typeface="Times New Roman"/>
              </a:rPr>
              <a:t>Litigation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holds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inboxes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5616" y="3771900"/>
            <a:ext cx="4136135" cy="25847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087735" cy="137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Salesforce.com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2435"/>
              </a:spcBef>
            </a:pPr>
            <a:r>
              <a:rPr sz="2000" dirty="0">
                <a:latin typeface="Times New Roman"/>
                <a:cs typeface="Times New Roman"/>
              </a:rPr>
              <a:t>Salesforce.com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cloud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social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enterprise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(SaaS)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provider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Francisco.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 founded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March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1999,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former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Oracle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executive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Marc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Benioff.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699" y="3268471"/>
            <a:ext cx="11155045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Salesforce.com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known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Salesforce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Relationship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 </a:t>
            </a:r>
            <a:r>
              <a:rPr sz="2000" dirty="0">
                <a:latin typeface="Times New Roman"/>
                <a:cs typeface="Times New Roman"/>
              </a:rPr>
              <a:t>(CRM) product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composed of </a:t>
            </a:r>
            <a:r>
              <a:rPr sz="2000" spc="-5" dirty="0">
                <a:latin typeface="Times New Roman"/>
                <a:cs typeface="Times New Roman"/>
              </a:rPr>
              <a:t>Sales </a:t>
            </a:r>
            <a:r>
              <a:rPr sz="2000" dirty="0">
                <a:latin typeface="Times New Roman"/>
                <a:cs typeface="Times New Roman"/>
              </a:rPr>
              <a:t>Cloud, Service Cloud, Marketing Cloud, </a:t>
            </a:r>
            <a:r>
              <a:rPr sz="2000" spc="-5" dirty="0">
                <a:latin typeface="Times New Roman"/>
                <a:cs typeface="Times New Roman"/>
              </a:rPr>
              <a:t>Commerce </a:t>
            </a:r>
            <a:r>
              <a:rPr sz="2000" dirty="0">
                <a:latin typeface="Times New Roman"/>
                <a:cs typeface="Times New Roman"/>
              </a:rPr>
              <a:t>Cloud, </a:t>
            </a:r>
            <a:r>
              <a:rPr sz="2000" spc="-5" dirty="0">
                <a:latin typeface="Times New Roman"/>
                <a:cs typeface="Times New Roman"/>
              </a:rPr>
              <a:t>Analytics </a:t>
            </a:r>
            <a:r>
              <a:rPr sz="2000" dirty="0">
                <a:latin typeface="Times New Roman"/>
                <a:cs typeface="Times New Roman"/>
              </a:rPr>
              <a:t>Cloud, IoT Cloud, </a:t>
            </a:r>
            <a:r>
              <a:rPr sz="2000" spc="5" dirty="0">
                <a:latin typeface="Times New Roman"/>
                <a:cs typeface="Times New Roman"/>
              </a:rPr>
              <a:t> App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Health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Financial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Services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Cloud,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Force.com,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Chatter.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What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Customer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Relationship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Management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(CRM)?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461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relationship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management</a:t>
            </a:r>
            <a:r>
              <a:rPr sz="2000" dirty="0">
                <a:latin typeface="Times New Roman"/>
                <a:cs typeface="Times New Roman"/>
              </a:rPr>
              <a:t> (CRM)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business'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 important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satisfying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customers. Customers </a:t>
            </a:r>
            <a:r>
              <a:rPr sz="2000" dirty="0">
                <a:latin typeface="Times New Roman"/>
                <a:cs typeface="Times New Roman"/>
              </a:rPr>
              <a:t>are king in any business, </a:t>
            </a:r>
            <a:r>
              <a:rPr sz="2000" spc="-5" dirty="0">
                <a:latin typeface="Times New Roman"/>
                <a:cs typeface="Times New Roman"/>
              </a:rPr>
              <a:t>CRM </a:t>
            </a:r>
            <a:r>
              <a:rPr sz="2000" dirty="0">
                <a:latin typeface="Times New Roman"/>
                <a:cs typeface="Times New Roman"/>
              </a:rPr>
              <a:t>helps </a:t>
            </a:r>
            <a:r>
              <a:rPr sz="2000" spc="-5" dirty="0">
                <a:latin typeface="Times New Roman"/>
                <a:cs typeface="Times New Roman"/>
              </a:rPr>
              <a:t>manage </a:t>
            </a:r>
            <a:r>
              <a:rPr sz="2000" dirty="0">
                <a:latin typeface="Times New Roman"/>
                <a:cs typeface="Times New Roman"/>
              </a:rPr>
              <a:t>the interactions that are </a:t>
            </a:r>
            <a:r>
              <a:rPr sz="2000" spc="-5" dirty="0">
                <a:latin typeface="Times New Roman"/>
                <a:cs typeface="Times New Roman"/>
              </a:rPr>
              <a:t>made </a:t>
            </a:r>
            <a:r>
              <a:rPr sz="2000" dirty="0">
                <a:latin typeface="Times New Roman"/>
                <a:cs typeface="Times New Roman"/>
              </a:rPr>
              <a:t>with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start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company.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2204" y="4044696"/>
            <a:ext cx="2406396" cy="13533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0195" y="2081783"/>
            <a:ext cx="1708403" cy="12344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3607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Salesforce.com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Services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195" y="1362455"/>
            <a:ext cx="7226808" cy="53583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Introduction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Cloud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Computing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and</a:t>
            </a:r>
            <a:r>
              <a:rPr sz="2400" b="1" spc="-30" dirty="0">
                <a:latin typeface="Arial"/>
                <a:cs typeface="Arial"/>
              </a:rPr>
              <a:t> Amazon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699" y="1009268"/>
            <a:ext cx="11326495" cy="502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Times New Roman"/>
                <a:cs typeface="Times New Roman"/>
              </a:rPr>
              <a:t>Salesforce.com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Services</a:t>
            </a:r>
            <a:endParaRPr sz="2800">
              <a:latin typeface="Times New Roman"/>
              <a:cs typeface="Times New Roman"/>
            </a:endParaRPr>
          </a:p>
          <a:p>
            <a:pPr marL="469900" marR="733425" indent="-457834">
              <a:lnSpc>
                <a:spcPct val="100000"/>
              </a:lnSpc>
              <a:spcBef>
                <a:spcPts val="243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Services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 track</a:t>
            </a:r>
            <a:r>
              <a:rPr sz="2000" spc="-5" dirty="0">
                <a:latin typeface="Times New Roman"/>
                <a:cs typeface="Times New Roman"/>
              </a:rPr>
              <a:t> customer information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interactions.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sales,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marketing,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B2B 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B2C contexts.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Marketing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Cloud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personalise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email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marketing,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engage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mobile messaging,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generally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manage</a:t>
            </a:r>
            <a:r>
              <a:rPr sz="2000" dirty="0">
                <a:latin typeface="Times New Roman"/>
                <a:cs typeface="Times New Roman"/>
              </a:rPr>
              <a:t> ad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campaigns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5" dirty="0">
                <a:latin typeface="Times New Roman"/>
                <a:cs typeface="Times New Roman"/>
              </a:rPr>
              <a:t> customer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acquisition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create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one-to-one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journeys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across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channels.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469900" marR="122555" indent="-457834">
              <a:lnSpc>
                <a:spcPct val="100000"/>
              </a:lnSpc>
              <a:buAutoNum type="arabicPeriod" startAt="3"/>
              <a:tabLst>
                <a:tab pos="469900" algn="l"/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Service Cloud </a:t>
            </a:r>
            <a:r>
              <a:rPr sz="2000" dirty="0">
                <a:latin typeface="Times New Roman"/>
                <a:cs typeface="Times New Roman"/>
              </a:rPr>
              <a:t>is a service platform for </a:t>
            </a:r>
            <a:r>
              <a:rPr sz="2000" spc="-5" dirty="0">
                <a:latin typeface="Times New Roman"/>
                <a:cs typeface="Times New Roman"/>
              </a:rPr>
              <a:t>customer </a:t>
            </a:r>
            <a:r>
              <a:rPr sz="2000" dirty="0">
                <a:latin typeface="Times New Roman"/>
                <a:cs typeface="Times New Roman"/>
              </a:rPr>
              <a:t>service and support. It includes a </a:t>
            </a:r>
            <a:r>
              <a:rPr sz="2000" spc="-5" dirty="0">
                <a:latin typeface="Times New Roman"/>
                <a:cs typeface="Times New Roman"/>
              </a:rPr>
              <a:t>call center-like case- </a:t>
            </a:r>
            <a:r>
              <a:rPr sz="2000" dirty="0">
                <a:latin typeface="Times New Roman"/>
                <a:cs typeface="Times New Roman"/>
              </a:rPr>
              <a:t> tracking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social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plug-in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conversation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analytics.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resolving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problems.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 startAt="3"/>
            </a:pPr>
            <a:endParaRPr sz="205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buAutoNum type="arabicPeriod" startAt="3"/>
              <a:tabLst>
                <a:tab pos="469900" algn="l"/>
                <a:tab pos="470534" algn="l"/>
              </a:tabLst>
            </a:pPr>
            <a:r>
              <a:rPr sz="2000" b="1" dirty="0">
                <a:latin typeface="Times New Roman"/>
                <a:cs typeface="Times New Roman"/>
              </a:rPr>
              <a:t>Community Cloud </a:t>
            </a:r>
            <a:r>
              <a:rPr sz="2000" dirty="0">
                <a:latin typeface="Times New Roman"/>
                <a:cs typeface="Times New Roman"/>
              </a:rPr>
              <a:t>helps build </a:t>
            </a:r>
            <a:r>
              <a:rPr sz="2000" spc="-5" dirty="0">
                <a:latin typeface="Times New Roman"/>
                <a:cs typeface="Times New Roman"/>
              </a:rPr>
              <a:t>communities </a:t>
            </a:r>
            <a:r>
              <a:rPr sz="2000" dirty="0">
                <a:latin typeface="Times New Roman"/>
                <a:cs typeface="Times New Roman"/>
              </a:rPr>
              <a:t>which include customers, </a:t>
            </a:r>
            <a:r>
              <a:rPr sz="2000" spc="-5" dirty="0">
                <a:latin typeface="Times New Roman"/>
                <a:cs typeface="Times New Roman"/>
              </a:rPr>
              <a:t>employees, </a:t>
            </a:r>
            <a:r>
              <a:rPr sz="2000" dirty="0">
                <a:latin typeface="Times New Roman"/>
                <a:cs typeface="Times New Roman"/>
              </a:rPr>
              <a:t>and partners for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deeper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relationships.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allows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interact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other,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increase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sales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partners,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boost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productivity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collaboration.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4076" y="3031235"/>
            <a:ext cx="1363979" cy="812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3448" y="4497323"/>
            <a:ext cx="1135379" cy="6583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656" y="5771388"/>
            <a:ext cx="1432559" cy="94945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699" y="419480"/>
            <a:ext cx="854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Introduction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Cloud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Computing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Amazon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17631</Words>
  <Application>Microsoft Office PowerPoint</Application>
  <PresentationFormat>Widescreen</PresentationFormat>
  <Paragraphs>2102</Paragraphs>
  <Slides>206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11" baseType="lpstr">
      <vt:lpstr>Arial</vt:lpstr>
      <vt:lpstr>Calibri</vt:lpstr>
      <vt:lpstr>Times New Roman</vt:lpstr>
      <vt:lpstr>Wingdings</vt:lpstr>
      <vt:lpstr>Office Theme</vt:lpstr>
      <vt:lpstr>Cloud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Introduction to Cloud Computing and Amazon web services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PowerPoint Presentation</vt:lpstr>
      <vt:lpstr>PowerPoint Presentation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PowerPoint Presentation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PowerPoint Presentation</vt:lpstr>
      <vt:lpstr>Introduction to Cloud Computing and Amazon web services</vt:lpstr>
      <vt:lpstr>Introduction to Cloud Computing and Amazon web services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Introduction to Cloud Computing and Amazon web services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Introduction to Cloud Computing and Amazon web services</vt:lpstr>
      <vt:lpstr>Introduction to Cloud Computing and Amazon web services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Introduction to Cloud Computing and Amazon web services</vt:lpstr>
      <vt:lpstr>PowerPoint Presentation</vt:lpstr>
      <vt:lpstr>Introduction to Cloud Computing and Amazon web services</vt:lpstr>
      <vt:lpstr>Introduction to Cloud Computing and Amazon web services</vt:lpstr>
      <vt:lpstr>PowerPoint Presentation</vt:lpstr>
      <vt:lpstr>PowerPoint Presentation</vt:lpstr>
      <vt:lpstr>Introduction to Cloud Computing and Amazon web services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PowerPoint Presentation</vt:lpstr>
      <vt:lpstr>PowerPoint Presentation</vt:lpstr>
      <vt:lpstr>Introduction to Cloud Computing and Amazon web services</vt:lpstr>
      <vt:lpstr>Introduction to Cloud Computing and Amazon web services</vt:lpstr>
      <vt:lpstr>PowerPoint Presentation</vt:lpstr>
      <vt:lpstr>PowerPoint Presentation</vt:lpstr>
      <vt:lpstr>Case Study I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PowerPoint Presentation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  <vt:lpstr>Introduction to Cloud Computing and Amazon web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iNurture</dc:creator>
  <cp:lastModifiedBy>Arjun Singh</cp:lastModifiedBy>
  <cp:revision>1</cp:revision>
  <dcterms:created xsi:type="dcterms:W3CDTF">2022-04-18T09:20:59Z</dcterms:created>
  <dcterms:modified xsi:type="dcterms:W3CDTF">2023-08-26T21:00:14Z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2022-04-18T00:00:00Z</vt:filetime>
  </property>
</Properties>
</file>